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303" r:id="rId8"/>
    <p:sldId id="262" r:id="rId9"/>
    <p:sldId id="263" r:id="rId10"/>
    <p:sldId id="265" r:id="rId11"/>
    <p:sldId id="295" r:id="rId12"/>
    <p:sldId id="266" r:id="rId13"/>
    <p:sldId id="267" r:id="rId14"/>
    <p:sldId id="268" r:id="rId15"/>
    <p:sldId id="269" r:id="rId16"/>
    <p:sldId id="270" r:id="rId17"/>
    <p:sldId id="271" r:id="rId18"/>
    <p:sldId id="272" r:id="rId19"/>
    <p:sldId id="273" r:id="rId20"/>
    <p:sldId id="274" r:id="rId21"/>
    <p:sldId id="275" r:id="rId22"/>
    <p:sldId id="276" r:id="rId23"/>
    <p:sldId id="301" r:id="rId24"/>
    <p:sldId id="277" r:id="rId25"/>
    <p:sldId id="278" r:id="rId26"/>
    <p:sldId id="300" r:id="rId27"/>
    <p:sldId id="302" r:id="rId28"/>
    <p:sldId id="296" r:id="rId29"/>
    <p:sldId id="309" r:id="rId30"/>
    <p:sldId id="307" r:id="rId31"/>
    <p:sldId id="308" r:id="rId32"/>
    <p:sldId id="310" r:id="rId33"/>
    <p:sldId id="311" r:id="rId34"/>
    <p:sldId id="306" r:id="rId35"/>
    <p:sldId id="305" r:id="rId36"/>
    <p:sldId id="293" r:id="rId37"/>
    <p:sldId id="294" r:id="rId38"/>
  </p:sldIdLst>
  <p:sldSz cx="18288000" cy="10287000"/>
  <p:notesSz cx="6858000" cy="9144000"/>
  <p:embeddedFontLst>
    <p:embeddedFont>
      <p:font typeface="Aileron" panose="020B0604020202020204" charset="0"/>
      <p:regular r:id="rId39"/>
    </p:embeddedFont>
    <p:embeddedFont>
      <p:font typeface="Aileron Bold" panose="020B0604020202020204" charset="0"/>
      <p:regular r:id="rId40"/>
      <p:bold r:id="rId41"/>
    </p:embeddedFont>
    <p:embeddedFont>
      <p:font typeface="Almarai Bold" panose="020B0604020202020204" charset="-78"/>
      <p:regular r:id="rId42"/>
      <p:bold r:id="rId43"/>
    </p:embeddedFont>
    <p:embeddedFont>
      <p:font typeface="Arial Bold" panose="020B0704020202020204" pitchFamily="34" charset="0"/>
      <p:regular r:id="rId44"/>
      <p:bold r:id="rId45"/>
    </p:embeddedFont>
    <p:embeddedFont>
      <p:font typeface="Arimo" panose="020B0604020202020204" charset="0"/>
      <p:regular r:id="rId46"/>
    </p:embeddedFont>
    <p:embeddedFont>
      <p:font typeface="Arimo Bold" panose="020B0604020202020204" charset="0"/>
      <p:regular r:id="rId47"/>
      <p:bold r:id="rId48"/>
    </p:embeddedFont>
    <p:embeddedFont>
      <p:font typeface="Helvetica Bold" panose="020B0604020202020204" charset="0"/>
      <p:regular r:id="rId49"/>
      <p:italic r:id="rId50"/>
      <p:boldItalic r:id="rId51"/>
    </p:embeddedFont>
    <p:embeddedFont>
      <p:font typeface="Inter" panose="020B0604020202020204" charset="0"/>
      <p:regular r:id="rId52"/>
    </p:embeddedFont>
    <p:embeddedFont>
      <p:font typeface="Inter Bold" panose="020B0604020202020204" charset="0"/>
      <p:regular r:id="rId53"/>
      <p:bold r:id="rId54"/>
    </p:embeddedFont>
    <p:embeddedFont>
      <p:font typeface="League Spartan" panose="020B0604020202020204" charset="0"/>
      <p:regular r:id="rId55"/>
      <p:bold r:id="rId56"/>
    </p:embeddedFont>
    <p:embeddedFont>
      <p:font typeface="Montserrat Bold" panose="020B0604020202020204" charset="0"/>
      <p:regular r:id="rId57"/>
      <p:bold r:id="rId58"/>
    </p:embeddedFont>
    <p:embeddedFont>
      <p:font typeface="Muli" panose="020B0604020202020204" charset="0"/>
      <p:regular r:id="rId59"/>
    </p:embeddedFont>
    <p:embeddedFont>
      <p:font typeface="Muli Bold" panose="020B0604020202020204" charset="0"/>
      <p:regular r:id="rId60"/>
      <p:bold r:id="rId61"/>
    </p:embeddedFont>
    <p:embeddedFont>
      <p:font typeface="Open Sans" panose="020B0606030504020204" pitchFamily="34" charset="0"/>
      <p:regular r:id="rId62"/>
      <p:bold r:id="rId63"/>
      <p:italic r:id="rId64"/>
      <p:boldItalic r:id="rId65"/>
    </p:embeddedFont>
    <p:embeddedFont>
      <p:font typeface="Open Sans Bold" panose="020B0806030504020204" charset="0"/>
      <p:regular r:id="rId66"/>
      <p:bold r:id="rId67"/>
    </p:embeddedFont>
    <p:embeddedFont>
      <p:font typeface="Poppins" panose="00000500000000000000" pitchFamily="2" charset="0"/>
      <p:regular r:id="rId68"/>
      <p:bold r:id="rId69"/>
      <p:italic r:id="rId70"/>
      <p:boldItalic r:id="rId71"/>
    </p:embeddedFont>
    <p:embeddedFont>
      <p:font typeface="Poppins Bold" panose="00000800000000000000" charset="0"/>
      <p:regular r:id="rId72"/>
      <p:bold r:id="rId73"/>
    </p:embeddedFont>
    <p:embeddedFont>
      <p:font typeface="Poppins Semi-Bold" panose="020B0604020202020204" charset="0"/>
      <p:regular r:id="rId74"/>
      <p:bold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4607" autoAdjust="0"/>
  </p:normalViewPr>
  <p:slideViewPr>
    <p:cSldViewPr>
      <p:cViewPr varScale="1">
        <p:scale>
          <a:sx n="39" d="100"/>
          <a:sy n="39" d="100"/>
        </p:scale>
        <p:origin x="1172" y="1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74" Type="http://schemas.openxmlformats.org/officeDocument/2006/relationships/font" Target="fonts/font36.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3.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2.svg"/><Relationship Id="rId7"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25.sv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jpe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jpe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svg"/><Relationship Id="rId7" Type="http://schemas.openxmlformats.org/officeDocument/2006/relationships/image" Target="../media/image9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hyperlink" Target="http://10.120.138.56:8080/" TargetMode="External"/><Relationship Id="rId4" Type="http://schemas.openxmlformats.org/officeDocument/2006/relationships/image" Target="../media/image94.png"/><Relationship Id="rId9" Type="http://schemas.openxmlformats.org/officeDocument/2006/relationships/image" Target="../media/image98.svg"/></Relationships>
</file>

<file path=ppt/slides/_rels/slide2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svg"/><Relationship Id="rId7" Type="http://schemas.openxmlformats.org/officeDocument/2006/relationships/image" Target="../media/image9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hyperlink" Target="http://10.120.138.56:8080/" TargetMode="External"/><Relationship Id="rId4" Type="http://schemas.openxmlformats.org/officeDocument/2006/relationships/image" Target="../media/image94.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svg"/><Relationship Id="rId7" Type="http://schemas.openxmlformats.org/officeDocument/2006/relationships/image" Target="../media/image9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hyperlink" Target="http://10.120.138.56:8080/" TargetMode="External"/><Relationship Id="rId4" Type="http://schemas.openxmlformats.org/officeDocument/2006/relationships/image" Target="../media/image94.png"/><Relationship Id="rId9" Type="http://schemas.openxmlformats.org/officeDocument/2006/relationships/image" Target="../media/image98.sv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svg"/><Relationship Id="rId7" Type="http://schemas.openxmlformats.org/officeDocument/2006/relationships/image" Target="../media/image9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hyperlink" Target="http://10.120.138.56:8080/" TargetMode="External"/><Relationship Id="rId4" Type="http://schemas.openxmlformats.org/officeDocument/2006/relationships/image" Target="../media/image94.png"/><Relationship Id="rId9" Type="http://schemas.openxmlformats.org/officeDocument/2006/relationships/image" Target="../media/image98.svg"/></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4.png"/><Relationship Id="rId7"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10.120.138.56:8080/" TargetMode="External"/><Relationship Id="rId5" Type="http://schemas.openxmlformats.org/officeDocument/2006/relationships/image" Target="../media/image94.png"/><Relationship Id="rId4" Type="http://schemas.openxmlformats.org/officeDocument/2006/relationships/image" Target="../media/image93.svg"/><Relationship Id="rId9" Type="http://schemas.openxmlformats.org/officeDocument/2006/relationships/image" Target="../media/image98.svg"/></Relationships>
</file>

<file path=ppt/slides/_rels/slide3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svg"/><Relationship Id="rId7" Type="http://schemas.openxmlformats.org/officeDocument/2006/relationships/image" Target="../media/image9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hyperlink" Target="http://10.120.138.56:8080/" TargetMode="External"/><Relationship Id="rId4" Type="http://schemas.openxmlformats.org/officeDocument/2006/relationships/image" Target="../media/image94.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05.jpe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4.jpg"/><Relationship Id="rId5" Type="http://schemas.openxmlformats.org/officeDocument/2006/relationships/hyperlink" Target="http://10.120.138.56:8080/" TargetMode="Externa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hyperlink" Target="http://10.120.138.56:8080/" TargetMode="Externa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93.sv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9.svg"/><Relationship Id="rId7"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3.jpe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9.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354066" y="2398023"/>
            <a:ext cx="10522735" cy="5490954"/>
          </a:xfrm>
          <a:custGeom>
            <a:avLst/>
            <a:gdLst/>
            <a:ahLst/>
            <a:cxnLst/>
            <a:rect l="l" t="t" r="r" b="b"/>
            <a:pathLst>
              <a:path w="10522735" h="5490954">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11" r="-11"/>
            </a:stretch>
          </a:blipFill>
        </p:spPr>
        <p:txBody>
          <a:bodyPr/>
          <a:lstStyle/>
          <a:p>
            <a:endParaRPr lang="en-US"/>
          </a:p>
        </p:txBody>
      </p:sp>
      <p:grpSp>
        <p:nvGrpSpPr>
          <p:cNvPr id="3" name="Group 3"/>
          <p:cNvGrpSpPr/>
          <p:nvPr/>
        </p:nvGrpSpPr>
        <p:grpSpPr>
          <a:xfrm>
            <a:off x="10846849" y="-754555"/>
            <a:ext cx="11434572" cy="11434477"/>
            <a:chOff x="0" y="0"/>
            <a:chExt cx="15246096" cy="15245969"/>
          </a:xfrm>
        </p:grpSpPr>
        <p:sp>
          <p:nvSpPr>
            <p:cNvPr id="4" name="Freeform 4"/>
            <p:cNvSpPr/>
            <p:nvPr/>
          </p:nvSpPr>
          <p:spPr>
            <a:xfrm>
              <a:off x="0" y="0"/>
              <a:ext cx="15246096" cy="15245969"/>
            </a:xfrm>
            <a:custGeom>
              <a:avLst/>
              <a:gdLst/>
              <a:ahLst/>
              <a:cxnLst/>
              <a:rect l="l" t="t" r="r" b="b"/>
              <a:pathLst>
                <a:path w="15246096" h="15245969">
                  <a:moveTo>
                    <a:pt x="15246096" y="7623048"/>
                  </a:moveTo>
                  <a:cubicBezTo>
                    <a:pt x="15246096" y="11832971"/>
                    <a:pt x="11833098" y="15245969"/>
                    <a:pt x="7623048" y="15245969"/>
                  </a:cubicBezTo>
                  <a:cubicBezTo>
                    <a:pt x="3412998" y="15245969"/>
                    <a:pt x="0" y="11832971"/>
                    <a:pt x="0" y="7623048"/>
                  </a:cubicBezTo>
                  <a:cubicBezTo>
                    <a:pt x="0" y="3412998"/>
                    <a:pt x="3412998" y="0"/>
                    <a:pt x="7623048" y="0"/>
                  </a:cubicBezTo>
                  <a:cubicBezTo>
                    <a:pt x="11833098" y="0"/>
                    <a:pt x="15246096" y="3412998"/>
                    <a:pt x="15246096" y="7623048"/>
                  </a:cubicBezTo>
                  <a:close/>
                </a:path>
              </a:pathLst>
            </a:custGeom>
            <a:blipFill>
              <a:blip r:embed="rId4"/>
              <a:stretch>
                <a:fillRect l="-39999" r="-39999"/>
              </a:stretch>
            </a:blipFill>
          </p:spPr>
          <p:txBody>
            <a:bodyPr/>
            <a:lstStyle/>
            <a:p>
              <a:endParaRPr lang="en-US"/>
            </a:p>
          </p:txBody>
        </p:sp>
      </p:grpSp>
      <p:sp>
        <p:nvSpPr>
          <p:cNvPr id="5" name="Freeform 5"/>
          <p:cNvSpPr/>
          <p:nvPr/>
        </p:nvSpPr>
        <p:spPr>
          <a:xfrm>
            <a:off x="8261734" y="8217105"/>
            <a:ext cx="5002683" cy="1159703"/>
          </a:xfrm>
          <a:custGeom>
            <a:avLst/>
            <a:gdLst/>
            <a:ahLst/>
            <a:cxnLst/>
            <a:rect l="l" t="t" r="r" b="b"/>
            <a:pathLst>
              <a:path w="5002683" h="1159703">
                <a:moveTo>
                  <a:pt x="0" y="0"/>
                </a:moveTo>
                <a:lnTo>
                  <a:pt x="5002683" y="0"/>
                </a:lnTo>
                <a:lnTo>
                  <a:pt x="5002683" y="1159703"/>
                </a:lnTo>
                <a:lnTo>
                  <a:pt x="0" y="1159703"/>
                </a:lnTo>
                <a:lnTo>
                  <a:pt x="0" y="0"/>
                </a:lnTo>
                <a:close/>
              </a:path>
            </a:pathLst>
          </a:custGeom>
          <a:blipFill>
            <a:blip r:embed="rId5">
              <a:extLst>
                <a:ext uri="{96DAC541-7B7A-43D3-8B79-37D633B846F1}">
                  <asvg:svgBlip xmlns:asvg="http://schemas.microsoft.com/office/drawing/2016/SVG/main" r:embed="rId6"/>
                </a:ext>
              </a:extLst>
            </a:blip>
            <a:stretch>
              <a:fillRect t="-26" b="-26"/>
            </a:stretch>
          </a:blipFill>
        </p:spPr>
        <p:txBody>
          <a:bodyPr/>
          <a:lstStyle/>
          <a:p>
            <a:endParaRPr lang="en-US"/>
          </a:p>
        </p:txBody>
      </p:sp>
      <p:sp>
        <p:nvSpPr>
          <p:cNvPr id="6" name="Freeform 6"/>
          <p:cNvSpPr/>
          <p:nvPr/>
        </p:nvSpPr>
        <p:spPr>
          <a:xfrm>
            <a:off x="8909240" y="1005824"/>
            <a:ext cx="4593733" cy="4593733"/>
          </a:xfrm>
          <a:custGeom>
            <a:avLst/>
            <a:gdLst/>
            <a:ahLst/>
            <a:cxnLst/>
            <a:rect l="l" t="t" r="r" b="b"/>
            <a:pathLst>
              <a:path w="4593733" h="4593733">
                <a:moveTo>
                  <a:pt x="0" y="0"/>
                </a:moveTo>
                <a:lnTo>
                  <a:pt x="4593733" y="0"/>
                </a:lnTo>
                <a:lnTo>
                  <a:pt x="4593733" y="4593733"/>
                </a:lnTo>
                <a:lnTo>
                  <a:pt x="0" y="45937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9046583" y="1150177"/>
            <a:ext cx="4305014" cy="4305014"/>
            <a:chOff x="0" y="0"/>
            <a:chExt cx="5740019" cy="5740019"/>
          </a:xfrm>
        </p:grpSpPr>
        <p:sp>
          <p:nvSpPr>
            <p:cNvPr id="8" name="Freeform 8"/>
            <p:cNvSpPr/>
            <p:nvPr/>
          </p:nvSpPr>
          <p:spPr>
            <a:xfrm>
              <a:off x="0" y="0"/>
              <a:ext cx="5740019" cy="5740019"/>
            </a:xfrm>
            <a:custGeom>
              <a:avLst/>
              <a:gdLst/>
              <a:ahLst/>
              <a:cxnLst/>
              <a:rect l="l" t="t" r="r" b="b"/>
              <a:pathLst>
                <a:path w="5740019" h="5740019">
                  <a:moveTo>
                    <a:pt x="5740019" y="2870073"/>
                  </a:moveTo>
                  <a:cubicBezTo>
                    <a:pt x="5740019" y="4455033"/>
                    <a:pt x="4455033" y="5740019"/>
                    <a:pt x="2869946" y="5740019"/>
                  </a:cubicBezTo>
                  <a:cubicBezTo>
                    <a:pt x="1284859" y="5740019"/>
                    <a:pt x="0" y="4455033"/>
                    <a:pt x="0" y="2870073"/>
                  </a:cubicBezTo>
                  <a:cubicBezTo>
                    <a:pt x="0" y="1285113"/>
                    <a:pt x="1284986" y="0"/>
                    <a:pt x="2870073" y="0"/>
                  </a:cubicBezTo>
                  <a:cubicBezTo>
                    <a:pt x="4455160" y="0"/>
                    <a:pt x="5740019" y="1284986"/>
                    <a:pt x="5740019" y="2870073"/>
                  </a:cubicBezTo>
                  <a:close/>
                </a:path>
              </a:pathLst>
            </a:custGeom>
            <a:blipFill>
              <a:blip r:embed="rId9"/>
              <a:stretch>
                <a:fillRect l="-24925" r="-24925"/>
              </a:stretch>
            </a:blipFill>
          </p:spPr>
          <p:txBody>
            <a:bodyPr/>
            <a:lstStyle/>
            <a:p>
              <a:endParaRPr lang="en-US"/>
            </a:p>
          </p:txBody>
        </p:sp>
      </p:grpSp>
      <p:grpSp>
        <p:nvGrpSpPr>
          <p:cNvPr id="9" name="Group 9"/>
          <p:cNvGrpSpPr/>
          <p:nvPr/>
        </p:nvGrpSpPr>
        <p:grpSpPr>
          <a:xfrm>
            <a:off x="9898741" y="8276359"/>
            <a:ext cx="1896237" cy="1041178"/>
            <a:chOff x="0" y="0"/>
            <a:chExt cx="2528316" cy="1388237"/>
          </a:xfrm>
        </p:grpSpPr>
        <p:sp>
          <p:nvSpPr>
            <p:cNvPr id="10" name="Freeform 10"/>
            <p:cNvSpPr/>
            <p:nvPr/>
          </p:nvSpPr>
          <p:spPr>
            <a:xfrm>
              <a:off x="0" y="0"/>
              <a:ext cx="2528316" cy="1388237"/>
            </a:xfrm>
            <a:custGeom>
              <a:avLst/>
              <a:gdLst/>
              <a:ahLst/>
              <a:cxnLst/>
              <a:rect l="l" t="t" r="r" b="b"/>
              <a:pathLst>
                <a:path w="2528316" h="1388237">
                  <a:moveTo>
                    <a:pt x="0" y="0"/>
                  </a:moveTo>
                  <a:lnTo>
                    <a:pt x="2528316" y="0"/>
                  </a:lnTo>
                  <a:lnTo>
                    <a:pt x="2528316" y="1388237"/>
                  </a:lnTo>
                  <a:lnTo>
                    <a:pt x="0" y="1388237"/>
                  </a:lnTo>
                  <a:lnTo>
                    <a:pt x="0" y="0"/>
                  </a:lnTo>
                  <a:close/>
                </a:path>
              </a:pathLst>
            </a:custGeom>
            <a:blipFill>
              <a:blip r:embed="rId10"/>
              <a:stretch>
                <a:fillRect t="-273" b="-273"/>
              </a:stretch>
            </a:blipFill>
          </p:spPr>
          <p:txBody>
            <a:bodyPr/>
            <a:lstStyle/>
            <a:p>
              <a:endParaRPr lang="en-US"/>
            </a:p>
          </p:txBody>
        </p:sp>
      </p:grpSp>
      <p:sp>
        <p:nvSpPr>
          <p:cNvPr id="11" name="TextBox 11"/>
          <p:cNvSpPr txBox="1"/>
          <p:nvPr/>
        </p:nvSpPr>
        <p:spPr>
          <a:xfrm>
            <a:off x="1907302" y="3297601"/>
            <a:ext cx="7236698" cy="2760299"/>
          </a:xfrm>
          <a:prstGeom prst="rect">
            <a:avLst/>
          </a:prstGeom>
        </p:spPr>
        <p:txBody>
          <a:bodyPr lIns="0" tIns="0" rIns="0" bIns="0" rtlCol="0" anchor="t">
            <a:spAutoFit/>
          </a:bodyPr>
          <a:lstStyle/>
          <a:p>
            <a:pPr algn="l">
              <a:lnSpc>
                <a:spcPts val="18552"/>
              </a:lnSpc>
            </a:pPr>
            <a:r>
              <a:rPr lang="en-US" sz="13251" spc="53">
                <a:solidFill>
                  <a:srgbClr val="4173B8"/>
                </a:solidFill>
                <a:latin typeface="League Spartan"/>
                <a:ea typeface="League Spartan"/>
                <a:cs typeface="League Spartan"/>
                <a:sym typeface="League Spartan"/>
              </a:rPr>
              <a:t>FETEK</a:t>
            </a:r>
          </a:p>
        </p:txBody>
      </p:sp>
      <p:sp>
        <p:nvSpPr>
          <p:cNvPr id="12" name="TextBox 12"/>
          <p:cNvSpPr txBox="1"/>
          <p:nvPr/>
        </p:nvSpPr>
        <p:spPr>
          <a:xfrm>
            <a:off x="1980377" y="5583238"/>
            <a:ext cx="7437526" cy="1282700"/>
          </a:xfrm>
          <a:prstGeom prst="rect">
            <a:avLst/>
          </a:prstGeom>
        </p:spPr>
        <p:txBody>
          <a:bodyPr lIns="0" tIns="0" rIns="0" bIns="0" rtlCol="0" anchor="t">
            <a:spAutoFit/>
          </a:bodyPr>
          <a:lstStyle/>
          <a:p>
            <a:pPr algn="l">
              <a:lnSpc>
                <a:spcPts val="4900"/>
              </a:lnSpc>
            </a:pPr>
            <a:r>
              <a:rPr lang="en-US" sz="3500" b="1">
                <a:solidFill>
                  <a:srgbClr val="4173B8"/>
                </a:solidFill>
                <a:latin typeface="Muli Bold"/>
                <a:ea typeface="Muli Bold"/>
                <a:cs typeface="Muli Bold"/>
                <a:sym typeface="Muli Bold"/>
              </a:rPr>
              <a:t>Delivering Excellence Data </a:t>
            </a:r>
          </a:p>
          <a:p>
            <a:pPr algn="l">
              <a:lnSpc>
                <a:spcPts val="4900"/>
              </a:lnSpc>
            </a:pPr>
            <a:r>
              <a:rPr lang="en-US" sz="3500" b="1">
                <a:solidFill>
                  <a:srgbClr val="4173B8"/>
                </a:solidFill>
                <a:latin typeface="Muli Bold"/>
                <a:ea typeface="Muli Bold"/>
                <a:cs typeface="Muli Bold"/>
                <a:sym typeface="Muli Bold"/>
              </a:rPr>
              <a:t>&amp; Software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343344"/>
            <a:ext cx="12263550" cy="1494096"/>
          </a:xfrm>
          <a:custGeom>
            <a:avLst/>
            <a:gdLst/>
            <a:ahLst/>
            <a:cxnLst/>
            <a:rect l="l" t="t" r="r" b="b"/>
            <a:pathLst>
              <a:path w="12263550" h="1494096">
                <a:moveTo>
                  <a:pt x="0" y="0"/>
                </a:moveTo>
                <a:lnTo>
                  <a:pt x="12263550" y="0"/>
                </a:lnTo>
                <a:lnTo>
                  <a:pt x="12263550" y="1494096"/>
                </a:lnTo>
                <a:lnTo>
                  <a:pt x="0" y="1494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04800" y="306910"/>
            <a:ext cx="11353800" cy="571500"/>
          </a:xfrm>
          <a:prstGeom prst="rect">
            <a:avLst/>
          </a:prstGeom>
        </p:spPr>
        <p:txBody>
          <a:bodyPr lIns="0" tIns="0" rIns="0" bIns="0" rtlCol="0" anchor="t">
            <a:spAutoFit/>
          </a:bodyPr>
          <a:lstStyle/>
          <a:p>
            <a:pPr algn="l">
              <a:lnSpc>
                <a:spcPts val="4560"/>
              </a:lnSpc>
            </a:pPr>
            <a:r>
              <a:rPr lang="en-US" sz="3800" b="1" spc="136" dirty="0">
                <a:solidFill>
                  <a:srgbClr val="FCFEFF"/>
                </a:solidFill>
                <a:latin typeface="Muli Bold"/>
                <a:ea typeface="Muli Bold"/>
                <a:cs typeface="Muli Bold"/>
                <a:sym typeface="Muli Bold"/>
              </a:rPr>
              <a:t>III. Quy </a:t>
            </a:r>
            <a:r>
              <a:rPr lang="en-US" sz="3800" b="1" spc="136" dirty="0" err="1">
                <a:solidFill>
                  <a:srgbClr val="FCFEFF"/>
                </a:solidFill>
                <a:latin typeface="Muli Bold"/>
                <a:ea typeface="Muli Bold"/>
                <a:cs typeface="Muli Bold"/>
                <a:sym typeface="Muli Bold"/>
              </a:rPr>
              <a:t>trình</a:t>
            </a:r>
            <a:r>
              <a:rPr lang="en-US" sz="3800" b="1" spc="136" dirty="0">
                <a:solidFill>
                  <a:srgbClr val="FCFEFF"/>
                </a:solidFill>
                <a:latin typeface="Muli Bold"/>
                <a:ea typeface="Muli Bold"/>
                <a:cs typeface="Muli Bold"/>
                <a:sym typeface="Muli Bold"/>
              </a:rPr>
              <a:t> </a:t>
            </a:r>
            <a:r>
              <a:rPr lang="en-US" sz="3800" b="1" spc="136" dirty="0" err="1">
                <a:solidFill>
                  <a:srgbClr val="FCFEFF"/>
                </a:solidFill>
                <a:latin typeface="Muli Bold"/>
                <a:ea typeface="Muli Bold"/>
                <a:cs typeface="Muli Bold"/>
                <a:sym typeface="Muli Bold"/>
              </a:rPr>
              <a:t>triển</a:t>
            </a:r>
            <a:r>
              <a:rPr lang="en-US" sz="3800" b="1" spc="136" dirty="0">
                <a:solidFill>
                  <a:srgbClr val="FCFEFF"/>
                </a:solidFill>
                <a:latin typeface="Muli Bold"/>
                <a:ea typeface="Muli Bold"/>
                <a:cs typeface="Muli Bold"/>
                <a:sym typeface="Muli Bold"/>
              </a:rPr>
              <a:t> </a:t>
            </a:r>
            <a:r>
              <a:rPr lang="en-US" sz="3800" b="1" spc="136" dirty="0" err="1">
                <a:solidFill>
                  <a:srgbClr val="FCFEFF"/>
                </a:solidFill>
                <a:latin typeface="Muli Bold"/>
                <a:ea typeface="Muli Bold"/>
                <a:cs typeface="Muli Bold"/>
                <a:sym typeface="Muli Bold"/>
              </a:rPr>
              <a:t>khai</a:t>
            </a:r>
            <a:endParaRPr lang="en-US" sz="3800" b="1" spc="136" dirty="0">
              <a:solidFill>
                <a:srgbClr val="FCFEFF"/>
              </a:solidFill>
              <a:latin typeface="Muli Bold"/>
              <a:ea typeface="Muli Bold"/>
              <a:cs typeface="Muli Bold"/>
              <a:sym typeface="Muli Bold"/>
            </a:endParaRPr>
          </a:p>
        </p:txBody>
      </p:sp>
      <p:sp>
        <p:nvSpPr>
          <p:cNvPr id="4" name="TextBox 4"/>
          <p:cNvSpPr txBox="1"/>
          <p:nvPr/>
        </p:nvSpPr>
        <p:spPr>
          <a:xfrm>
            <a:off x="17263602" y="9789744"/>
            <a:ext cx="813207" cy="475298"/>
          </a:xfrm>
          <a:prstGeom prst="rect">
            <a:avLst/>
          </a:prstGeom>
        </p:spPr>
        <p:txBody>
          <a:bodyPr lIns="0" tIns="0" rIns="0" bIns="0" rtlCol="0" anchor="t">
            <a:spAutoFit/>
          </a:bodyPr>
          <a:lstStyle/>
          <a:p>
            <a:pPr algn="r">
              <a:lnSpc>
                <a:spcPts val="1620"/>
              </a:lnSpc>
            </a:pPr>
            <a:r>
              <a:rPr lang="en-US" sz="1350">
                <a:solidFill>
                  <a:srgbClr val="232F3E"/>
                </a:solidFill>
                <a:latin typeface="Arimo"/>
                <a:ea typeface="Arimo"/>
                <a:cs typeface="Arimo"/>
                <a:sym typeface="Arimo"/>
              </a:rPr>
              <a:t>1</a:t>
            </a:r>
          </a:p>
        </p:txBody>
      </p:sp>
      <p:grpSp>
        <p:nvGrpSpPr>
          <p:cNvPr id="37" name="Group 5">
            <a:extLst>
              <a:ext uri="{FF2B5EF4-FFF2-40B4-BE49-F238E27FC236}">
                <a16:creationId xmlns:a16="http://schemas.microsoft.com/office/drawing/2014/main" id="{090D7BAD-2A35-97FC-F159-68CF3D4D4F47}"/>
              </a:ext>
            </a:extLst>
          </p:cNvPr>
          <p:cNvGrpSpPr/>
          <p:nvPr/>
        </p:nvGrpSpPr>
        <p:grpSpPr>
          <a:xfrm>
            <a:off x="603278" y="2553295"/>
            <a:ext cx="17081444" cy="6582495"/>
            <a:chOff x="0" y="0"/>
            <a:chExt cx="22775259" cy="8776660"/>
          </a:xfrm>
        </p:grpSpPr>
        <p:sp>
          <p:nvSpPr>
            <p:cNvPr id="38" name="Freeform 6" descr="A diagram of a flowchart  Description automatically generated">
              <a:extLst>
                <a:ext uri="{FF2B5EF4-FFF2-40B4-BE49-F238E27FC236}">
                  <a16:creationId xmlns:a16="http://schemas.microsoft.com/office/drawing/2014/main" id="{18773DE9-1A22-E7BA-D77B-13C5415528C2}"/>
                </a:ext>
              </a:extLst>
            </p:cNvPr>
            <p:cNvSpPr/>
            <p:nvPr/>
          </p:nvSpPr>
          <p:spPr>
            <a:xfrm>
              <a:off x="12700" y="12700"/>
              <a:ext cx="22749890" cy="8751316"/>
            </a:xfrm>
            <a:custGeom>
              <a:avLst/>
              <a:gdLst/>
              <a:ahLst/>
              <a:cxnLst/>
              <a:rect l="l" t="t" r="r" b="b"/>
              <a:pathLst>
                <a:path w="22749890" h="8751316">
                  <a:moveTo>
                    <a:pt x="0" y="0"/>
                  </a:moveTo>
                  <a:lnTo>
                    <a:pt x="22749890" y="0"/>
                  </a:lnTo>
                  <a:lnTo>
                    <a:pt x="22749890" y="8751316"/>
                  </a:lnTo>
                  <a:lnTo>
                    <a:pt x="0" y="8751316"/>
                  </a:lnTo>
                  <a:lnTo>
                    <a:pt x="0" y="0"/>
                  </a:lnTo>
                  <a:close/>
                </a:path>
              </a:pathLst>
            </a:custGeom>
            <a:blipFill>
              <a:blip r:embed="rId4"/>
              <a:stretch>
                <a:fillRect l="-145" t="-145" r="-144" b="-144"/>
              </a:stretch>
            </a:blipFill>
          </p:spPr>
          <p:txBody>
            <a:bodyPr/>
            <a:lstStyle/>
            <a:p>
              <a:endParaRPr lang="en-US"/>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0E8D0-80F5-CEFC-C99D-BCAC921923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F2DEB1-B784-19B5-B4FC-53C4697A2502}"/>
              </a:ext>
            </a:extLst>
          </p:cNvPr>
          <p:cNvSpPr/>
          <p:nvPr/>
        </p:nvSpPr>
        <p:spPr>
          <a:xfrm>
            <a:off x="-457200" y="-343344"/>
            <a:ext cx="12263550" cy="1494096"/>
          </a:xfrm>
          <a:custGeom>
            <a:avLst/>
            <a:gdLst/>
            <a:ahLst/>
            <a:cxnLst/>
            <a:rect l="l" t="t" r="r" b="b"/>
            <a:pathLst>
              <a:path w="12263550" h="1494096">
                <a:moveTo>
                  <a:pt x="0" y="0"/>
                </a:moveTo>
                <a:lnTo>
                  <a:pt x="12263550" y="0"/>
                </a:lnTo>
                <a:lnTo>
                  <a:pt x="12263550" y="1494096"/>
                </a:lnTo>
                <a:lnTo>
                  <a:pt x="0" y="1494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1790C9C2-0A53-5BCC-E374-69C0D8D9DC1B}"/>
              </a:ext>
            </a:extLst>
          </p:cNvPr>
          <p:cNvSpPr txBox="1"/>
          <p:nvPr/>
        </p:nvSpPr>
        <p:spPr>
          <a:xfrm>
            <a:off x="304800" y="306910"/>
            <a:ext cx="11353800" cy="571500"/>
          </a:xfrm>
          <a:prstGeom prst="rect">
            <a:avLst/>
          </a:prstGeom>
        </p:spPr>
        <p:txBody>
          <a:bodyPr lIns="0" tIns="0" rIns="0" bIns="0" rtlCol="0" anchor="t">
            <a:spAutoFit/>
          </a:bodyPr>
          <a:lstStyle/>
          <a:p>
            <a:pPr algn="l">
              <a:lnSpc>
                <a:spcPts val="4560"/>
              </a:lnSpc>
            </a:pPr>
            <a:r>
              <a:rPr lang="en-US" sz="3800" b="1" spc="136">
                <a:solidFill>
                  <a:srgbClr val="FCFEFF"/>
                </a:solidFill>
                <a:latin typeface="Muli Bold"/>
                <a:ea typeface="Muli Bold"/>
                <a:cs typeface="Muli Bold"/>
                <a:sym typeface="Muli Bold"/>
              </a:rPr>
              <a:t>IV. Timeline triển khai setup hạ tầng</a:t>
            </a:r>
          </a:p>
        </p:txBody>
      </p:sp>
      <p:sp>
        <p:nvSpPr>
          <p:cNvPr id="4" name="TextBox 4">
            <a:extLst>
              <a:ext uri="{FF2B5EF4-FFF2-40B4-BE49-F238E27FC236}">
                <a16:creationId xmlns:a16="http://schemas.microsoft.com/office/drawing/2014/main" id="{D620E716-5543-605F-63CB-8CAD7DA7B049}"/>
              </a:ext>
            </a:extLst>
          </p:cNvPr>
          <p:cNvSpPr txBox="1"/>
          <p:nvPr/>
        </p:nvSpPr>
        <p:spPr>
          <a:xfrm>
            <a:off x="17263602" y="9789744"/>
            <a:ext cx="813207" cy="475298"/>
          </a:xfrm>
          <a:prstGeom prst="rect">
            <a:avLst/>
          </a:prstGeom>
        </p:spPr>
        <p:txBody>
          <a:bodyPr lIns="0" tIns="0" rIns="0" bIns="0" rtlCol="0" anchor="t">
            <a:spAutoFit/>
          </a:bodyPr>
          <a:lstStyle/>
          <a:p>
            <a:pPr algn="r">
              <a:lnSpc>
                <a:spcPts val="1620"/>
              </a:lnSpc>
            </a:pPr>
            <a:r>
              <a:rPr lang="en-US" sz="1350">
                <a:solidFill>
                  <a:srgbClr val="232F3E"/>
                </a:solidFill>
                <a:latin typeface="Arimo"/>
                <a:ea typeface="Arimo"/>
                <a:cs typeface="Arimo"/>
                <a:sym typeface="Arimo"/>
              </a:rPr>
              <a:t>1</a:t>
            </a:r>
          </a:p>
        </p:txBody>
      </p:sp>
      <p:graphicFrame>
        <p:nvGraphicFramePr>
          <p:cNvPr id="5" name="Table 5">
            <a:extLst>
              <a:ext uri="{FF2B5EF4-FFF2-40B4-BE49-F238E27FC236}">
                <a16:creationId xmlns:a16="http://schemas.microsoft.com/office/drawing/2014/main" id="{63268FC6-B045-B5DC-2DBA-A8350530B9BE}"/>
              </a:ext>
            </a:extLst>
          </p:cNvPr>
          <p:cNvGraphicFramePr>
            <a:graphicFrameLocks noGrp="1"/>
          </p:cNvGraphicFramePr>
          <p:nvPr/>
        </p:nvGraphicFramePr>
        <p:xfrm>
          <a:off x="231333" y="2174840"/>
          <a:ext cx="3448050" cy="1695747"/>
        </p:xfrm>
        <a:graphic>
          <a:graphicData uri="http://schemas.openxmlformats.org/drawingml/2006/table">
            <a:tbl>
              <a:tblPr/>
              <a:tblGrid>
                <a:gridCol w="417065">
                  <a:extLst>
                    <a:ext uri="{9D8B030D-6E8A-4147-A177-3AD203B41FA5}">
                      <a16:colId xmlns:a16="http://schemas.microsoft.com/office/drawing/2014/main" val="20000"/>
                    </a:ext>
                  </a:extLst>
                </a:gridCol>
                <a:gridCol w="3030985">
                  <a:extLst>
                    <a:ext uri="{9D8B030D-6E8A-4147-A177-3AD203B41FA5}">
                      <a16:colId xmlns:a16="http://schemas.microsoft.com/office/drawing/2014/main" val="20001"/>
                    </a:ext>
                  </a:extLst>
                </a:gridCol>
              </a:tblGrid>
              <a:tr h="749229">
                <a:tc gridSpan="2">
                  <a:txBody>
                    <a:bodyPr/>
                    <a:lstStyle/>
                    <a:p>
                      <a:pPr algn="ctr">
                        <a:lnSpc>
                          <a:spcPts val="1439"/>
                        </a:lnSpc>
                        <a:defRPr/>
                      </a:pPr>
                      <a:r>
                        <a:rPr lang="en-US" sz="1200" b="1">
                          <a:solidFill>
                            <a:srgbClr val="FFFF00"/>
                          </a:solidFill>
                          <a:latin typeface="Arial Bold"/>
                          <a:ea typeface="Arial Bold"/>
                          <a:cs typeface="Arial Bold"/>
                          <a:sym typeface="Arial Bold"/>
                        </a:rPr>
                        <a:t>Giai đoạn chuẩn bị</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tc hMerge="1">
                  <a:txBody>
                    <a:bodyPr/>
                    <a:lstStyle/>
                    <a:p>
                      <a:pPr algn="ctr">
                        <a:lnSpc>
                          <a:spcPts val="1439"/>
                        </a:lnSpc>
                        <a:defRPr/>
                      </a:pPr>
                      <a:r>
                        <a:rPr lang="en-US" sz="1200" b="1">
                          <a:solidFill>
                            <a:srgbClr val="FFFF00"/>
                          </a:solidFill>
                          <a:latin typeface="Arial Bold"/>
                          <a:ea typeface="Arial Bold"/>
                          <a:cs typeface="Arial Bold"/>
                          <a:sym typeface="Arial Bold"/>
                        </a:rPr>
                        <a:t>Giai đoạn chuẩn bị</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extLst>
                  <a:ext uri="{0D108BD9-81ED-4DB2-BD59-A6C34878D82A}">
                    <a16:rowId xmlns:a16="http://schemas.microsoft.com/office/drawing/2014/main" val="10000"/>
                  </a:ext>
                </a:extLst>
              </a:tr>
              <a:tr h="315506">
                <a:tc>
                  <a:txBody>
                    <a:bodyPr/>
                    <a:lstStyle/>
                    <a:p>
                      <a:pPr algn="l">
                        <a:lnSpc>
                          <a:spcPts val="1439"/>
                        </a:lnSpc>
                        <a:defRPr/>
                      </a:pPr>
                      <a:r>
                        <a:rPr lang="en-US" sz="1200" b="1">
                          <a:solidFill>
                            <a:srgbClr val="FFFFFF"/>
                          </a:solidFill>
                          <a:latin typeface="Arial Bold"/>
                          <a:ea typeface="Arial Bold"/>
                          <a:cs typeface="Arial Bold"/>
                          <a:sym typeface="Arial Bold"/>
                        </a:rPr>
                        <a:t>A.1</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tc>
                  <a:txBody>
                    <a:bodyPr/>
                    <a:lstStyle/>
                    <a:p>
                      <a:pPr algn="l">
                        <a:lnSpc>
                          <a:spcPts val="1439"/>
                        </a:lnSpc>
                        <a:defRPr/>
                      </a:pPr>
                      <a:r>
                        <a:rPr lang="en-US" sz="1200" b="1">
                          <a:solidFill>
                            <a:srgbClr val="FFFFFF"/>
                          </a:solidFill>
                          <a:latin typeface="Arial Bold"/>
                          <a:ea typeface="Arial Bold"/>
                          <a:cs typeface="Arial Bold"/>
                          <a:sym typeface="Arial Bold"/>
                        </a:rPr>
                        <a:t>Hoàn thành thủ tục hợp đồng</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extLst>
                  <a:ext uri="{0D108BD9-81ED-4DB2-BD59-A6C34878D82A}">
                    <a16:rowId xmlns:a16="http://schemas.microsoft.com/office/drawing/2014/main" val="10001"/>
                  </a:ext>
                </a:extLst>
              </a:tr>
              <a:tr h="315506">
                <a:tc>
                  <a:txBody>
                    <a:bodyPr/>
                    <a:lstStyle/>
                    <a:p>
                      <a:pPr algn="l">
                        <a:lnSpc>
                          <a:spcPts val="1439"/>
                        </a:lnSpc>
                        <a:defRPr/>
                      </a:pPr>
                      <a:r>
                        <a:rPr lang="en-US" sz="1200" b="1">
                          <a:solidFill>
                            <a:srgbClr val="FFFFFF"/>
                          </a:solidFill>
                          <a:latin typeface="Arial Bold"/>
                          <a:ea typeface="Arial Bold"/>
                          <a:cs typeface="Arial Bold"/>
                          <a:sym typeface="Arial Bold"/>
                        </a:rPr>
                        <a:t>A.2</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tc>
                  <a:txBody>
                    <a:bodyPr/>
                    <a:lstStyle/>
                    <a:p>
                      <a:pPr algn="l">
                        <a:lnSpc>
                          <a:spcPts val="1439"/>
                        </a:lnSpc>
                        <a:defRPr/>
                      </a:pPr>
                      <a:r>
                        <a:rPr lang="en-US" sz="1200" b="1">
                          <a:solidFill>
                            <a:srgbClr val="FFFFFF"/>
                          </a:solidFill>
                          <a:latin typeface="Arial Bold"/>
                          <a:ea typeface="Arial Bold"/>
                          <a:cs typeface="Arial Bold"/>
                          <a:sym typeface="Arial Bold"/>
                        </a:rPr>
                        <a:t>Cài đặt hạ tầng, ứng dụng</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extLst>
                  <a:ext uri="{0D108BD9-81ED-4DB2-BD59-A6C34878D82A}">
                    <a16:rowId xmlns:a16="http://schemas.microsoft.com/office/drawing/2014/main" val="10002"/>
                  </a:ext>
                </a:extLst>
              </a:tr>
              <a:tr h="315506">
                <a:tc>
                  <a:txBody>
                    <a:bodyPr/>
                    <a:lstStyle/>
                    <a:p>
                      <a:pPr algn="l">
                        <a:lnSpc>
                          <a:spcPts val="1439"/>
                        </a:lnSpc>
                        <a:defRPr/>
                      </a:pPr>
                      <a:r>
                        <a:rPr lang="en-US" sz="1200" b="1">
                          <a:solidFill>
                            <a:srgbClr val="FFFFFF"/>
                          </a:solidFill>
                          <a:latin typeface="Arial Bold"/>
                          <a:ea typeface="Arial Bold"/>
                          <a:cs typeface="Arial Bold"/>
                          <a:sym typeface="Arial Bold"/>
                        </a:rPr>
                        <a:t>A.3</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tc>
                  <a:txBody>
                    <a:bodyPr/>
                    <a:lstStyle/>
                    <a:p>
                      <a:pPr algn="l">
                        <a:lnSpc>
                          <a:spcPts val="1439"/>
                        </a:lnSpc>
                        <a:defRPr/>
                      </a:pPr>
                      <a:r>
                        <a:rPr lang="en-US" sz="1200" b="1">
                          <a:solidFill>
                            <a:srgbClr val="FFFFFF"/>
                          </a:solidFill>
                          <a:latin typeface="Arial Bold"/>
                          <a:ea typeface="Arial Bold"/>
                          <a:cs typeface="Arial Bold"/>
                          <a:sym typeface="Arial Bold"/>
                        </a:rPr>
                        <a:t>Khảo sát chi tiết yêu cầu báo cáo</a:t>
                      </a:r>
                      <a:endParaRPr lang="en-US" sz="1100"/>
                    </a:p>
                  </a:txBody>
                  <a:tcPr marL="40763" marR="40763" marT="40763" marB="40763"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B615A"/>
                    </a:solidFill>
                  </a:tcPr>
                </a:tc>
                <a:extLst>
                  <a:ext uri="{0D108BD9-81ED-4DB2-BD59-A6C34878D82A}">
                    <a16:rowId xmlns:a16="http://schemas.microsoft.com/office/drawing/2014/main" val="10003"/>
                  </a:ext>
                </a:extLst>
              </a:tr>
            </a:tbl>
          </a:graphicData>
        </a:graphic>
      </p:graphicFrame>
      <p:graphicFrame>
        <p:nvGraphicFramePr>
          <p:cNvPr id="6" name="Table 6">
            <a:extLst>
              <a:ext uri="{FF2B5EF4-FFF2-40B4-BE49-F238E27FC236}">
                <a16:creationId xmlns:a16="http://schemas.microsoft.com/office/drawing/2014/main" id="{8EDF68F4-1F22-1311-6BF8-D7E43DCAA9BE}"/>
              </a:ext>
            </a:extLst>
          </p:cNvPr>
          <p:cNvGraphicFramePr>
            <a:graphicFrameLocks noGrp="1"/>
          </p:cNvGraphicFramePr>
          <p:nvPr/>
        </p:nvGraphicFramePr>
        <p:xfrm>
          <a:off x="231330" y="3877515"/>
          <a:ext cx="3429000" cy="3077194"/>
        </p:xfrm>
        <a:graphic>
          <a:graphicData uri="http://schemas.openxmlformats.org/drawingml/2006/table">
            <a:tbl>
              <a:tblPr/>
              <a:tblGrid>
                <a:gridCol w="418805">
                  <a:extLst>
                    <a:ext uri="{9D8B030D-6E8A-4147-A177-3AD203B41FA5}">
                      <a16:colId xmlns:a16="http://schemas.microsoft.com/office/drawing/2014/main" val="20000"/>
                    </a:ext>
                  </a:extLst>
                </a:gridCol>
                <a:gridCol w="3010195">
                  <a:extLst>
                    <a:ext uri="{9D8B030D-6E8A-4147-A177-3AD203B41FA5}">
                      <a16:colId xmlns:a16="http://schemas.microsoft.com/office/drawing/2014/main" val="20001"/>
                    </a:ext>
                  </a:extLst>
                </a:gridCol>
              </a:tblGrid>
              <a:tr h="687691">
                <a:tc gridSpan="2">
                  <a:txBody>
                    <a:bodyPr/>
                    <a:lstStyle/>
                    <a:p>
                      <a:pPr algn="ctr">
                        <a:lnSpc>
                          <a:spcPts val="1439"/>
                        </a:lnSpc>
                        <a:defRPr/>
                      </a:pPr>
                      <a:r>
                        <a:rPr lang="en-US" sz="1200" b="1">
                          <a:solidFill>
                            <a:srgbClr val="FFFF00"/>
                          </a:solidFill>
                          <a:latin typeface="Helvetica Bold"/>
                          <a:ea typeface="Helvetica Bold"/>
                          <a:cs typeface="Helvetica Bold"/>
                          <a:sym typeface="Helvetica Bold"/>
                        </a:rPr>
                        <a:t>Phát triển báo cáo </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tc hMerge="1">
                  <a:txBody>
                    <a:bodyPr/>
                    <a:lstStyle/>
                    <a:p>
                      <a:pPr algn="ctr">
                        <a:lnSpc>
                          <a:spcPts val="1439"/>
                        </a:lnSpc>
                        <a:defRPr/>
                      </a:pPr>
                      <a:r>
                        <a:rPr lang="en-US" sz="1200" b="1">
                          <a:solidFill>
                            <a:srgbClr val="FFFF00"/>
                          </a:solidFill>
                          <a:latin typeface="Helvetica Bold"/>
                          <a:ea typeface="Helvetica Bold"/>
                          <a:cs typeface="Helvetica Bold"/>
                          <a:sym typeface="Helvetica Bold"/>
                        </a:rPr>
                        <a:t>Phát triển báo cáo </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extLst>
                  <a:ext uri="{0D108BD9-81ED-4DB2-BD59-A6C34878D82A}">
                    <a16:rowId xmlns:a16="http://schemas.microsoft.com/office/drawing/2014/main" val="10000"/>
                  </a:ext>
                </a:extLst>
              </a:tr>
              <a:tr h="577731">
                <a:tc>
                  <a:txBody>
                    <a:bodyPr/>
                    <a:lstStyle/>
                    <a:p>
                      <a:pPr algn="l">
                        <a:lnSpc>
                          <a:spcPts val="1439"/>
                        </a:lnSpc>
                        <a:defRPr/>
                      </a:pPr>
                      <a:r>
                        <a:rPr lang="en-US" sz="1200" b="1">
                          <a:solidFill>
                            <a:srgbClr val="FFFFFF"/>
                          </a:solidFill>
                          <a:latin typeface="Helvetica Bold"/>
                          <a:ea typeface="Helvetica Bold"/>
                          <a:cs typeface="Helvetica Bold"/>
                          <a:sym typeface="Helvetica Bold"/>
                        </a:rPr>
                        <a:t>B.1</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tc>
                  <a:txBody>
                    <a:bodyPr/>
                    <a:lstStyle/>
                    <a:p>
                      <a:pPr algn="l">
                        <a:lnSpc>
                          <a:spcPts val="1439"/>
                        </a:lnSpc>
                        <a:defRPr/>
                      </a:pPr>
                      <a:r>
                        <a:rPr lang="en-US" sz="1200" b="1">
                          <a:solidFill>
                            <a:srgbClr val="FFFFFF"/>
                          </a:solidFill>
                          <a:latin typeface="Helvetica Bold"/>
                          <a:ea typeface="Helvetica Bold"/>
                          <a:cs typeface="Helvetica Bold"/>
                          <a:sym typeface="Helvetica Bold"/>
                        </a:rPr>
                        <a:t>Nhóm báo cáo về giao dịch và dịch vụ</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extLst>
                  <a:ext uri="{0D108BD9-81ED-4DB2-BD59-A6C34878D82A}">
                    <a16:rowId xmlns:a16="http://schemas.microsoft.com/office/drawing/2014/main" val="10001"/>
                  </a:ext>
                </a:extLst>
              </a:tr>
              <a:tr h="630816">
                <a:tc>
                  <a:txBody>
                    <a:bodyPr/>
                    <a:lstStyle/>
                    <a:p>
                      <a:pPr algn="l">
                        <a:lnSpc>
                          <a:spcPts val="1439"/>
                        </a:lnSpc>
                        <a:defRPr/>
                      </a:pPr>
                      <a:r>
                        <a:rPr lang="en-US" sz="1200" b="1">
                          <a:solidFill>
                            <a:srgbClr val="FFFFFF"/>
                          </a:solidFill>
                          <a:latin typeface="Helvetica Bold"/>
                          <a:ea typeface="Helvetica Bold"/>
                          <a:cs typeface="Helvetica Bold"/>
                          <a:sym typeface="Helvetica Bold"/>
                        </a:rPr>
                        <a:t>B.2</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tc>
                  <a:txBody>
                    <a:bodyPr/>
                    <a:lstStyle/>
                    <a:p>
                      <a:pPr algn="l">
                        <a:lnSpc>
                          <a:spcPts val="1439"/>
                        </a:lnSpc>
                        <a:defRPr/>
                      </a:pPr>
                      <a:r>
                        <a:rPr lang="en-US" sz="1200" b="1">
                          <a:solidFill>
                            <a:srgbClr val="FFFFFF"/>
                          </a:solidFill>
                          <a:latin typeface="Helvetica Bold"/>
                          <a:ea typeface="Helvetica Bold"/>
                          <a:cs typeface="Helvetica Bold"/>
                          <a:sym typeface="Helvetica Bold"/>
                        </a:rPr>
                        <a:t>Nhóm báo cáo về cân dối tài khoản, số dư và tài chính</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extLst>
                  <a:ext uri="{0D108BD9-81ED-4DB2-BD59-A6C34878D82A}">
                    <a16:rowId xmlns:a16="http://schemas.microsoft.com/office/drawing/2014/main" val="10002"/>
                  </a:ext>
                </a:extLst>
              </a:tr>
              <a:tr h="545260">
                <a:tc>
                  <a:txBody>
                    <a:bodyPr/>
                    <a:lstStyle/>
                    <a:p>
                      <a:pPr algn="l">
                        <a:lnSpc>
                          <a:spcPts val="1439"/>
                        </a:lnSpc>
                        <a:defRPr/>
                      </a:pPr>
                      <a:r>
                        <a:rPr lang="en-US" sz="1200" b="1">
                          <a:solidFill>
                            <a:srgbClr val="FFFFFF"/>
                          </a:solidFill>
                          <a:latin typeface="Helvetica Bold"/>
                          <a:ea typeface="Helvetica Bold"/>
                          <a:cs typeface="Helvetica Bold"/>
                          <a:sym typeface="Helvetica Bold"/>
                        </a:rPr>
                        <a:t>B.3</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tc>
                  <a:txBody>
                    <a:bodyPr/>
                    <a:lstStyle/>
                    <a:p>
                      <a:pPr algn="l">
                        <a:lnSpc>
                          <a:spcPts val="1439"/>
                        </a:lnSpc>
                        <a:defRPr/>
                      </a:pPr>
                      <a:r>
                        <a:rPr lang="en-US" sz="1200" b="1">
                          <a:solidFill>
                            <a:srgbClr val="FFFFFF"/>
                          </a:solidFill>
                          <a:latin typeface="Helvetica Bold"/>
                          <a:ea typeface="Helvetica Bold"/>
                          <a:cs typeface="Helvetica Bold"/>
                          <a:sym typeface="Helvetica Bold"/>
                        </a:rPr>
                        <a:t>Nhóm báo cáo về khuyến mãi, chương trình viễn thông</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extLst>
                  <a:ext uri="{0D108BD9-81ED-4DB2-BD59-A6C34878D82A}">
                    <a16:rowId xmlns:a16="http://schemas.microsoft.com/office/drawing/2014/main" val="10003"/>
                  </a:ext>
                </a:extLst>
              </a:tr>
              <a:tr h="635696">
                <a:tc>
                  <a:txBody>
                    <a:bodyPr/>
                    <a:lstStyle/>
                    <a:p>
                      <a:pPr algn="l">
                        <a:lnSpc>
                          <a:spcPts val="1439"/>
                        </a:lnSpc>
                        <a:defRPr/>
                      </a:pPr>
                      <a:r>
                        <a:rPr lang="en-US" sz="1200" b="1">
                          <a:solidFill>
                            <a:srgbClr val="FFFFFF"/>
                          </a:solidFill>
                          <a:latin typeface="Helvetica Bold"/>
                          <a:ea typeface="Helvetica Bold"/>
                          <a:cs typeface="Helvetica Bold"/>
                          <a:sym typeface="Helvetica Bold"/>
                        </a:rPr>
                        <a:t>B.4</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tc>
                  <a:txBody>
                    <a:bodyPr/>
                    <a:lstStyle/>
                    <a:p>
                      <a:pPr algn="l">
                        <a:lnSpc>
                          <a:spcPts val="1439"/>
                        </a:lnSpc>
                        <a:defRPr/>
                      </a:pPr>
                      <a:r>
                        <a:rPr lang="en-US" sz="1200" b="1">
                          <a:solidFill>
                            <a:srgbClr val="FFFFFF"/>
                          </a:solidFill>
                          <a:latin typeface="Helvetica Bold"/>
                          <a:ea typeface="Helvetica Bold"/>
                          <a:cs typeface="Helvetica Bold"/>
                          <a:sym typeface="Helvetica Bold"/>
                        </a:rPr>
                        <a:t>Đào tạo self-serve, chuyển giao công nghệ </a:t>
                      </a:r>
                      <a:endParaRPr lang="en-US" sz="1100"/>
                    </a:p>
                  </a:txBody>
                  <a:tcPr marL="37292" marR="37292" marT="37292" marB="37292"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9286"/>
                    </a:solidFill>
                  </a:tcPr>
                </a:tc>
                <a:extLst>
                  <a:ext uri="{0D108BD9-81ED-4DB2-BD59-A6C34878D82A}">
                    <a16:rowId xmlns:a16="http://schemas.microsoft.com/office/drawing/2014/main" val="10004"/>
                  </a:ext>
                </a:extLst>
              </a:tr>
            </a:tbl>
          </a:graphicData>
        </a:graphic>
      </p:graphicFrame>
      <p:graphicFrame>
        <p:nvGraphicFramePr>
          <p:cNvPr id="7" name="Table 7">
            <a:extLst>
              <a:ext uri="{FF2B5EF4-FFF2-40B4-BE49-F238E27FC236}">
                <a16:creationId xmlns:a16="http://schemas.microsoft.com/office/drawing/2014/main" id="{0CA9A86C-25C6-F4A8-9FC7-379EA02B0594}"/>
              </a:ext>
            </a:extLst>
          </p:cNvPr>
          <p:cNvGraphicFramePr>
            <a:graphicFrameLocks noGrp="1"/>
          </p:cNvGraphicFramePr>
          <p:nvPr/>
        </p:nvGraphicFramePr>
        <p:xfrm>
          <a:off x="231330" y="7588724"/>
          <a:ext cx="3448050" cy="1085850"/>
        </p:xfrm>
        <a:graphic>
          <a:graphicData uri="http://schemas.openxmlformats.org/drawingml/2006/table">
            <a:tbl>
              <a:tblPr/>
              <a:tblGrid>
                <a:gridCol w="3448050">
                  <a:extLst>
                    <a:ext uri="{9D8B030D-6E8A-4147-A177-3AD203B41FA5}">
                      <a16:colId xmlns:a16="http://schemas.microsoft.com/office/drawing/2014/main" val="20000"/>
                    </a:ext>
                  </a:extLst>
                </a:gridCol>
              </a:tblGrid>
              <a:tr h="1085850">
                <a:tc>
                  <a:txBody>
                    <a:bodyPr/>
                    <a:lstStyle/>
                    <a:p>
                      <a:pPr algn="ctr">
                        <a:lnSpc>
                          <a:spcPts val="3240"/>
                        </a:lnSpc>
                        <a:defRPr/>
                      </a:pPr>
                      <a:r>
                        <a:rPr lang="en-US" sz="2700" b="1">
                          <a:solidFill>
                            <a:srgbClr val="FFFFFF"/>
                          </a:solidFill>
                          <a:latin typeface="Arimo Bold"/>
                          <a:ea typeface="Arimo Bold"/>
                          <a:cs typeface="Arimo Bold"/>
                          <a:sym typeface="Arimo Bold"/>
                        </a:rPr>
                        <a:t>Milestones</a:t>
                      </a:r>
                      <a:endParaRPr lang="en-US" sz="1100"/>
                    </a:p>
                  </a:txBody>
                  <a:tcPr marL="9525" marR="9525" marT="9525" marB="9525"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6C2B3"/>
                    </a:solidFill>
                  </a:tcPr>
                </a:tc>
                <a:extLst>
                  <a:ext uri="{0D108BD9-81ED-4DB2-BD59-A6C34878D82A}">
                    <a16:rowId xmlns:a16="http://schemas.microsoft.com/office/drawing/2014/main" val="10000"/>
                  </a:ext>
                </a:extLst>
              </a:tr>
            </a:tbl>
          </a:graphicData>
        </a:graphic>
      </p:graphicFrame>
      <p:graphicFrame>
        <p:nvGraphicFramePr>
          <p:cNvPr id="8" name="Table 8">
            <a:extLst>
              <a:ext uri="{FF2B5EF4-FFF2-40B4-BE49-F238E27FC236}">
                <a16:creationId xmlns:a16="http://schemas.microsoft.com/office/drawing/2014/main" id="{F3FBC827-C77F-8373-8920-D22ABE01308A}"/>
              </a:ext>
            </a:extLst>
          </p:cNvPr>
          <p:cNvGraphicFramePr>
            <a:graphicFrameLocks noGrp="1"/>
          </p:cNvGraphicFramePr>
          <p:nvPr/>
        </p:nvGraphicFramePr>
        <p:xfrm>
          <a:off x="3709844" y="2166947"/>
          <a:ext cx="13794581" cy="4787760"/>
        </p:xfrm>
        <a:graphic>
          <a:graphicData uri="http://schemas.openxmlformats.org/drawingml/2006/table">
            <a:tbl>
              <a:tblPr/>
              <a:tblGrid>
                <a:gridCol w="3498314">
                  <a:extLst>
                    <a:ext uri="{9D8B030D-6E8A-4147-A177-3AD203B41FA5}">
                      <a16:colId xmlns:a16="http://schemas.microsoft.com/office/drawing/2014/main" val="20000"/>
                    </a:ext>
                  </a:extLst>
                </a:gridCol>
                <a:gridCol w="3466201">
                  <a:extLst>
                    <a:ext uri="{9D8B030D-6E8A-4147-A177-3AD203B41FA5}">
                      <a16:colId xmlns:a16="http://schemas.microsoft.com/office/drawing/2014/main" val="20001"/>
                    </a:ext>
                  </a:extLst>
                </a:gridCol>
                <a:gridCol w="3377885">
                  <a:extLst>
                    <a:ext uri="{9D8B030D-6E8A-4147-A177-3AD203B41FA5}">
                      <a16:colId xmlns:a16="http://schemas.microsoft.com/office/drawing/2014/main" val="20002"/>
                    </a:ext>
                  </a:extLst>
                </a:gridCol>
                <a:gridCol w="3452181">
                  <a:extLst>
                    <a:ext uri="{9D8B030D-6E8A-4147-A177-3AD203B41FA5}">
                      <a16:colId xmlns:a16="http://schemas.microsoft.com/office/drawing/2014/main" val="20003"/>
                    </a:ext>
                  </a:extLst>
                </a:gridCol>
              </a:tblGrid>
              <a:tr h="429052">
                <a:tc>
                  <a:txBody>
                    <a:bodyPr/>
                    <a:lstStyle/>
                    <a:p>
                      <a:pPr algn="r">
                        <a:lnSpc>
                          <a:spcPts val="1620"/>
                        </a:lnSpc>
                        <a:defRPr/>
                      </a:pPr>
                      <a:r>
                        <a:rPr lang="en-US" sz="1350" b="1">
                          <a:solidFill>
                            <a:srgbClr val="FFFFFF"/>
                          </a:solidFill>
                          <a:latin typeface="Arial Bold"/>
                          <a:ea typeface="Arial Bold"/>
                          <a:cs typeface="Arial Bold"/>
                          <a:sym typeface="Arial Bold"/>
                        </a:rPr>
                        <a:t>11/2024</a:t>
                      </a: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282656"/>
                    </a:solidFill>
                  </a:tcPr>
                </a:tc>
                <a:tc>
                  <a:txBody>
                    <a:bodyPr/>
                    <a:lstStyle/>
                    <a:p>
                      <a:pPr algn="r">
                        <a:lnSpc>
                          <a:spcPts val="1620"/>
                        </a:lnSpc>
                        <a:defRPr/>
                      </a:pPr>
                      <a:r>
                        <a:rPr lang="en-US" sz="1350" b="1">
                          <a:solidFill>
                            <a:srgbClr val="FFFFFF"/>
                          </a:solidFill>
                          <a:latin typeface="Arial Bold"/>
                          <a:ea typeface="Arial Bold"/>
                          <a:cs typeface="Arial Bold"/>
                          <a:sym typeface="Arial Bold"/>
                        </a:rPr>
                        <a:t>12/2024</a:t>
                      </a:r>
                      <a:endParaRPr lang="en-US" sz="1100"/>
                    </a:p>
                  </a:txBody>
                  <a:tcPr marL="88668" marR="88668" marT="88668" marB="8866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282656"/>
                    </a:solidFill>
                  </a:tcPr>
                </a:tc>
                <a:tc>
                  <a:txBody>
                    <a:bodyPr/>
                    <a:lstStyle/>
                    <a:p>
                      <a:pPr algn="r">
                        <a:lnSpc>
                          <a:spcPts val="1620"/>
                        </a:lnSpc>
                        <a:defRPr/>
                      </a:pPr>
                      <a:r>
                        <a:rPr lang="en-US" sz="1350" b="1">
                          <a:solidFill>
                            <a:srgbClr val="FFFFFF"/>
                          </a:solidFill>
                          <a:latin typeface="Arial Bold"/>
                          <a:ea typeface="Arial Bold"/>
                          <a:cs typeface="Arial Bold"/>
                          <a:sym typeface="Arial Bold"/>
                        </a:rPr>
                        <a:t>01/2025</a:t>
                      </a:r>
                      <a:endParaRPr lang="en-US" sz="1100"/>
                    </a:p>
                  </a:txBody>
                  <a:tcPr marL="88668" marR="88668" marT="88668" marB="8866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282656"/>
                    </a:solidFill>
                  </a:tcPr>
                </a:tc>
                <a:tc>
                  <a:txBody>
                    <a:bodyPr/>
                    <a:lstStyle/>
                    <a:p>
                      <a:pPr algn="r">
                        <a:lnSpc>
                          <a:spcPts val="1620"/>
                        </a:lnSpc>
                        <a:defRPr/>
                      </a:pPr>
                      <a:r>
                        <a:rPr lang="en-US" sz="1350" b="1">
                          <a:solidFill>
                            <a:srgbClr val="FFFFFF"/>
                          </a:solidFill>
                          <a:latin typeface="Arial Bold"/>
                          <a:ea typeface="Arial Bold"/>
                          <a:cs typeface="Arial Bold"/>
                          <a:sym typeface="Arial Bold"/>
                        </a:rPr>
                        <a:t>02/2025</a:t>
                      </a:r>
                      <a:endParaRPr lang="en-US" sz="1100"/>
                    </a:p>
                  </a:txBody>
                  <a:tcPr marL="88668" marR="88668" marT="88668" marB="8866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282656"/>
                    </a:solidFill>
                  </a:tcPr>
                </a:tc>
                <a:extLst>
                  <a:ext uri="{0D108BD9-81ED-4DB2-BD59-A6C34878D82A}">
                    <a16:rowId xmlns:a16="http://schemas.microsoft.com/office/drawing/2014/main" val="10000"/>
                  </a:ext>
                </a:extLst>
              </a:tr>
              <a:tr h="5217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17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7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7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17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0167">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9517">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90254">
                <a:tc>
                  <a:txBody>
                    <a:bodyPr/>
                    <a:lstStyle/>
                    <a:p>
                      <a:pPr algn="l">
                        <a:lnSpc>
                          <a:spcPts val="1679"/>
                        </a:lnSpc>
                        <a:defRPr/>
                      </a:pPr>
                      <a:endParaRPr lang="en-US" sz="1100"/>
                    </a:p>
                  </a:txBody>
                  <a:tcPr marL="88668" marR="88668" marT="88668" marB="88668" anchor="ctr">
                    <a:lnL w="0" cap="flat" cmpd="sng" algn="ctr">
                      <a:solidFill>
                        <a:srgbClr val="000000"/>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88668" marR="88668" marT="88668" marB="88668" anchor="ctr">
                    <a:lnL w="9525" cap="flat" cmpd="sng" algn="ctr">
                      <a:solidFill>
                        <a:srgbClr val="232F3E"/>
                      </a:solidFill>
                      <a:prstDash val="solid"/>
                      <a:round/>
                      <a:headEnd type="none" w="med" len="med"/>
                      <a:tailEnd type="none" w="med" len="med"/>
                    </a:lnL>
                    <a:lnR w="9525" cap="flat" cmpd="sng" algn="ctr">
                      <a:solidFill>
                        <a:srgbClr val="232F3E"/>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9" name="Group 9">
            <a:extLst>
              <a:ext uri="{FF2B5EF4-FFF2-40B4-BE49-F238E27FC236}">
                <a16:creationId xmlns:a16="http://schemas.microsoft.com/office/drawing/2014/main" id="{71C80C1D-AEEC-54F3-6D48-15BCB4A1C52E}"/>
              </a:ext>
            </a:extLst>
          </p:cNvPr>
          <p:cNvGrpSpPr/>
          <p:nvPr/>
        </p:nvGrpSpPr>
        <p:grpSpPr>
          <a:xfrm>
            <a:off x="3754314" y="7994441"/>
            <a:ext cx="14391870" cy="395054"/>
            <a:chOff x="0" y="0"/>
            <a:chExt cx="19189160" cy="526738"/>
          </a:xfrm>
        </p:grpSpPr>
        <p:sp>
          <p:nvSpPr>
            <p:cNvPr id="10" name="Freeform 10">
              <a:extLst>
                <a:ext uri="{FF2B5EF4-FFF2-40B4-BE49-F238E27FC236}">
                  <a16:creationId xmlns:a16="http://schemas.microsoft.com/office/drawing/2014/main" id="{C1EF1923-A8F3-6C81-511B-FB64AE7F7ABD}"/>
                </a:ext>
              </a:extLst>
            </p:cNvPr>
            <p:cNvSpPr/>
            <p:nvPr/>
          </p:nvSpPr>
          <p:spPr>
            <a:xfrm>
              <a:off x="12700" y="12700"/>
              <a:ext cx="19163792" cy="501396"/>
            </a:xfrm>
            <a:custGeom>
              <a:avLst/>
              <a:gdLst/>
              <a:ahLst/>
              <a:cxnLst/>
              <a:rect l="l" t="t" r="r" b="b"/>
              <a:pathLst>
                <a:path w="19163792" h="501396">
                  <a:moveTo>
                    <a:pt x="0" y="0"/>
                  </a:moveTo>
                  <a:lnTo>
                    <a:pt x="18900775" y="0"/>
                  </a:lnTo>
                  <a:lnTo>
                    <a:pt x="19163792" y="250698"/>
                  </a:lnTo>
                  <a:lnTo>
                    <a:pt x="18900775" y="501396"/>
                  </a:lnTo>
                  <a:lnTo>
                    <a:pt x="0" y="501396"/>
                  </a:lnTo>
                  <a:close/>
                </a:path>
              </a:pathLst>
            </a:custGeom>
            <a:solidFill>
              <a:srgbClr val="36C2B3"/>
            </a:solidFill>
          </p:spPr>
          <p:txBody>
            <a:bodyPr/>
            <a:lstStyle/>
            <a:p>
              <a:endParaRPr lang="en-US"/>
            </a:p>
          </p:txBody>
        </p:sp>
        <p:sp>
          <p:nvSpPr>
            <p:cNvPr id="11" name="Freeform 11">
              <a:extLst>
                <a:ext uri="{FF2B5EF4-FFF2-40B4-BE49-F238E27FC236}">
                  <a16:creationId xmlns:a16="http://schemas.microsoft.com/office/drawing/2014/main" id="{1E61A26D-0598-8022-E32A-8F3F8F2A06EF}"/>
                </a:ext>
              </a:extLst>
            </p:cNvPr>
            <p:cNvSpPr/>
            <p:nvPr/>
          </p:nvSpPr>
          <p:spPr>
            <a:xfrm>
              <a:off x="0" y="0"/>
              <a:ext cx="19189192" cy="526796"/>
            </a:xfrm>
            <a:custGeom>
              <a:avLst/>
              <a:gdLst/>
              <a:ahLst/>
              <a:cxnLst/>
              <a:rect l="l" t="t" r="r" b="b"/>
              <a:pathLst>
                <a:path w="19189192" h="526796">
                  <a:moveTo>
                    <a:pt x="12700" y="0"/>
                  </a:moveTo>
                  <a:lnTo>
                    <a:pt x="18913475" y="0"/>
                  </a:lnTo>
                  <a:cubicBezTo>
                    <a:pt x="18916777" y="0"/>
                    <a:pt x="18919825" y="1270"/>
                    <a:pt x="18922237" y="3556"/>
                  </a:cubicBezTo>
                  <a:lnTo>
                    <a:pt x="19185255" y="254254"/>
                  </a:lnTo>
                  <a:cubicBezTo>
                    <a:pt x="19187795" y="256667"/>
                    <a:pt x="19189192" y="259969"/>
                    <a:pt x="19189192" y="263398"/>
                  </a:cubicBezTo>
                  <a:cubicBezTo>
                    <a:pt x="19189192" y="266827"/>
                    <a:pt x="19187795" y="270256"/>
                    <a:pt x="19185255" y="272542"/>
                  </a:cubicBezTo>
                  <a:lnTo>
                    <a:pt x="18922237" y="523240"/>
                  </a:lnTo>
                  <a:cubicBezTo>
                    <a:pt x="18919825" y="525526"/>
                    <a:pt x="18916777" y="526796"/>
                    <a:pt x="18913475" y="526796"/>
                  </a:cubicBezTo>
                  <a:lnTo>
                    <a:pt x="12700" y="526796"/>
                  </a:lnTo>
                  <a:cubicBezTo>
                    <a:pt x="5715" y="526796"/>
                    <a:pt x="0" y="521081"/>
                    <a:pt x="0" y="514096"/>
                  </a:cubicBezTo>
                  <a:lnTo>
                    <a:pt x="0" y="12700"/>
                  </a:lnTo>
                  <a:cubicBezTo>
                    <a:pt x="0" y="5715"/>
                    <a:pt x="5715" y="0"/>
                    <a:pt x="12700" y="0"/>
                  </a:cubicBezTo>
                  <a:moveTo>
                    <a:pt x="12700" y="25400"/>
                  </a:moveTo>
                  <a:lnTo>
                    <a:pt x="12700" y="12700"/>
                  </a:lnTo>
                  <a:lnTo>
                    <a:pt x="25400" y="12700"/>
                  </a:lnTo>
                  <a:lnTo>
                    <a:pt x="25400" y="514096"/>
                  </a:lnTo>
                  <a:lnTo>
                    <a:pt x="12700" y="514096"/>
                  </a:lnTo>
                  <a:lnTo>
                    <a:pt x="12700" y="501396"/>
                  </a:lnTo>
                  <a:lnTo>
                    <a:pt x="18913475" y="501396"/>
                  </a:lnTo>
                  <a:lnTo>
                    <a:pt x="18913475" y="514096"/>
                  </a:lnTo>
                  <a:lnTo>
                    <a:pt x="18904713" y="504952"/>
                  </a:lnTo>
                  <a:lnTo>
                    <a:pt x="19167729" y="254254"/>
                  </a:lnTo>
                  <a:lnTo>
                    <a:pt x="19176492" y="263398"/>
                  </a:lnTo>
                  <a:lnTo>
                    <a:pt x="19167729" y="272542"/>
                  </a:lnTo>
                  <a:lnTo>
                    <a:pt x="18904713" y="21844"/>
                  </a:lnTo>
                  <a:lnTo>
                    <a:pt x="18913475" y="12700"/>
                  </a:lnTo>
                  <a:lnTo>
                    <a:pt x="18913475" y="25400"/>
                  </a:lnTo>
                  <a:lnTo>
                    <a:pt x="12700" y="25400"/>
                  </a:lnTo>
                  <a:close/>
                </a:path>
              </a:pathLst>
            </a:custGeom>
            <a:solidFill>
              <a:srgbClr val="FFFFFF"/>
            </a:solidFill>
          </p:spPr>
          <p:txBody>
            <a:bodyPr/>
            <a:lstStyle/>
            <a:p>
              <a:endParaRPr lang="en-US"/>
            </a:p>
          </p:txBody>
        </p:sp>
      </p:grpSp>
      <p:sp>
        <p:nvSpPr>
          <p:cNvPr id="12" name="TextBox 12">
            <a:extLst>
              <a:ext uri="{FF2B5EF4-FFF2-40B4-BE49-F238E27FC236}">
                <a16:creationId xmlns:a16="http://schemas.microsoft.com/office/drawing/2014/main" id="{0C8E738E-EAC1-FA8E-C3B0-655B65BB9ED6}"/>
              </a:ext>
            </a:extLst>
          </p:cNvPr>
          <p:cNvSpPr txBox="1"/>
          <p:nvPr/>
        </p:nvSpPr>
        <p:spPr>
          <a:xfrm>
            <a:off x="3095081" y="8834954"/>
            <a:ext cx="1325132" cy="329550"/>
          </a:xfrm>
          <a:prstGeom prst="rect">
            <a:avLst/>
          </a:prstGeom>
        </p:spPr>
        <p:txBody>
          <a:bodyPr lIns="0" tIns="0" rIns="0" bIns="0" rtlCol="0" anchor="t">
            <a:spAutoFit/>
          </a:bodyPr>
          <a:lstStyle/>
          <a:p>
            <a:pPr algn="l">
              <a:lnSpc>
                <a:spcPts val="1980"/>
              </a:lnSpc>
            </a:pPr>
            <a:r>
              <a:rPr lang="en-US" sz="1650" b="1">
                <a:solidFill>
                  <a:srgbClr val="C9208A"/>
                </a:solidFill>
                <a:latin typeface="Arimo Bold"/>
                <a:ea typeface="Arimo Bold"/>
                <a:cs typeface="Arimo Bold"/>
                <a:sym typeface="Arimo Bold"/>
              </a:rPr>
              <a:t>We are here</a:t>
            </a:r>
          </a:p>
        </p:txBody>
      </p:sp>
      <p:sp>
        <p:nvSpPr>
          <p:cNvPr id="13" name="Freeform 13">
            <a:extLst>
              <a:ext uri="{FF2B5EF4-FFF2-40B4-BE49-F238E27FC236}">
                <a16:creationId xmlns:a16="http://schemas.microsoft.com/office/drawing/2014/main" id="{CD789CF1-BA5B-1213-0E5F-A4C5E20A4B98}"/>
              </a:ext>
            </a:extLst>
          </p:cNvPr>
          <p:cNvSpPr/>
          <p:nvPr/>
        </p:nvSpPr>
        <p:spPr>
          <a:xfrm>
            <a:off x="7216474" y="7699218"/>
            <a:ext cx="246879" cy="330531"/>
          </a:xfrm>
          <a:custGeom>
            <a:avLst/>
            <a:gdLst/>
            <a:ahLst/>
            <a:cxnLst/>
            <a:rect l="l" t="t" r="r" b="b"/>
            <a:pathLst>
              <a:path w="246879" h="330531">
                <a:moveTo>
                  <a:pt x="0" y="0"/>
                </a:moveTo>
                <a:lnTo>
                  <a:pt x="246879" y="0"/>
                </a:lnTo>
                <a:lnTo>
                  <a:pt x="246879" y="330531"/>
                </a:lnTo>
                <a:lnTo>
                  <a:pt x="0" y="330531"/>
                </a:lnTo>
                <a:lnTo>
                  <a:pt x="0" y="0"/>
                </a:lnTo>
                <a:close/>
              </a:path>
            </a:pathLst>
          </a:custGeom>
          <a:blipFill>
            <a:blip r:embed="rId4"/>
            <a:stretch>
              <a:fillRect l="-522" r="-522"/>
            </a:stretch>
          </a:blipFill>
        </p:spPr>
        <p:txBody>
          <a:bodyPr/>
          <a:lstStyle/>
          <a:p>
            <a:endParaRPr lang="en-US"/>
          </a:p>
        </p:txBody>
      </p:sp>
      <p:sp>
        <p:nvSpPr>
          <p:cNvPr id="14" name="TextBox 14">
            <a:extLst>
              <a:ext uri="{FF2B5EF4-FFF2-40B4-BE49-F238E27FC236}">
                <a16:creationId xmlns:a16="http://schemas.microsoft.com/office/drawing/2014/main" id="{A87BD982-4C17-DBAA-1A34-12D85955E5DB}"/>
              </a:ext>
            </a:extLst>
          </p:cNvPr>
          <p:cNvSpPr txBox="1"/>
          <p:nvPr/>
        </p:nvSpPr>
        <p:spPr>
          <a:xfrm>
            <a:off x="6006522" y="7386646"/>
            <a:ext cx="2666784" cy="283383"/>
          </a:xfrm>
          <a:prstGeom prst="rect">
            <a:avLst/>
          </a:prstGeom>
        </p:spPr>
        <p:txBody>
          <a:bodyPr lIns="0" tIns="0" rIns="0" bIns="0" rtlCol="0" anchor="t">
            <a:spAutoFit/>
          </a:bodyPr>
          <a:lstStyle/>
          <a:p>
            <a:pPr algn="ctr">
              <a:lnSpc>
                <a:spcPts val="1620"/>
              </a:lnSpc>
            </a:pPr>
            <a:r>
              <a:rPr lang="en-US" sz="1350" b="1">
                <a:solidFill>
                  <a:srgbClr val="232F3E"/>
                </a:solidFill>
                <a:latin typeface="Arimo Bold"/>
                <a:ea typeface="Arimo Bold"/>
                <a:cs typeface="Arimo Bold"/>
                <a:sym typeface="Arimo Bold"/>
              </a:rPr>
              <a:t>Foundation Platform</a:t>
            </a:r>
          </a:p>
        </p:txBody>
      </p:sp>
      <p:sp>
        <p:nvSpPr>
          <p:cNvPr id="15" name="Freeform 15">
            <a:extLst>
              <a:ext uri="{FF2B5EF4-FFF2-40B4-BE49-F238E27FC236}">
                <a16:creationId xmlns:a16="http://schemas.microsoft.com/office/drawing/2014/main" id="{49974635-12C6-4E1A-DFD6-D2B1FA8CD10D}"/>
              </a:ext>
            </a:extLst>
          </p:cNvPr>
          <p:cNvSpPr/>
          <p:nvPr/>
        </p:nvSpPr>
        <p:spPr>
          <a:xfrm>
            <a:off x="10824650" y="7699218"/>
            <a:ext cx="246879" cy="330531"/>
          </a:xfrm>
          <a:custGeom>
            <a:avLst/>
            <a:gdLst/>
            <a:ahLst/>
            <a:cxnLst/>
            <a:rect l="l" t="t" r="r" b="b"/>
            <a:pathLst>
              <a:path w="246879" h="330531">
                <a:moveTo>
                  <a:pt x="0" y="0"/>
                </a:moveTo>
                <a:lnTo>
                  <a:pt x="246879" y="0"/>
                </a:lnTo>
                <a:lnTo>
                  <a:pt x="246879" y="330531"/>
                </a:lnTo>
                <a:lnTo>
                  <a:pt x="0" y="330531"/>
                </a:lnTo>
                <a:lnTo>
                  <a:pt x="0" y="0"/>
                </a:lnTo>
                <a:close/>
              </a:path>
            </a:pathLst>
          </a:custGeom>
          <a:blipFill>
            <a:blip r:embed="rId4"/>
            <a:stretch>
              <a:fillRect l="-522" r="-522"/>
            </a:stretch>
          </a:blipFill>
        </p:spPr>
        <p:txBody>
          <a:bodyPr/>
          <a:lstStyle/>
          <a:p>
            <a:endParaRPr lang="en-US"/>
          </a:p>
        </p:txBody>
      </p:sp>
      <p:sp>
        <p:nvSpPr>
          <p:cNvPr id="16" name="TextBox 16">
            <a:extLst>
              <a:ext uri="{FF2B5EF4-FFF2-40B4-BE49-F238E27FC236}">
                <a16:creationId xmlns:a16="http://schemas.microsoft.com/office/drawing/2014/main" id="{22DCD333-7285-A3AC-B170-7E71D59338D6}"/>
              </a:ext>
            </a:extLst>
          </p:cNvPr>
          <p:cNvSpPr txBox="1"/>
          <p:nvPr/>
        </p:nvSpPr>
        <p:spPr>
          <a:xfrm>
            <a:off x="9614697" y="7386646"/>
            <a:ext cx="2666784" cy="283383"/>
          </a:xfrm>
          <a:prstGeom prst="rect">
            <a:avLst/>
          </a:prstGeom>
        </p:spPr>
        <p:txBody>
          <a:bodyPr lIns="0" tIns="0" rIns="0" bIns="0" rtlCol="0" anchor="t">
            <a:spAutoFit/>
          </a:bodyPr>
          <a:lstStyle/>
          <a:p>
            <a:pPr algn="ctr">
              <a:lnSpc>
                <a:spcPts val="1620"/>
              </a:lnSpc>
            </a:pPr>
            <a:r>
              <a:rPr lang="en-US" sz="1350" b="1">
                <a:solidFill>
                  <a:srgbClr val="232F3E"/>
                </a:solidFill>
                <a:latin typeface="Arimo Bold"/>
                <a:ea typeface="Arimo Bold"/>
                <a:cs typeface="Arimo Bold"/>
                <a:sym typeface="Arimo Bold"/>
              </a:rPr>
              <a:t>Go-live batch 1</a:t>
            </a:r>
          </a:p>
        </p:txBody>
      </p:sp>
      <p:sp>
        <p:nvSpPr>
          <p:cNvPr id="17" name="Freeform 17">
            <a:extLst>
              <a:ext uri="{FF2B5EF4-FFF2-40B4-BE49-F238E27FC236}">
                <a16:creationId xmlns:a16="http://schemas.microsoft.com/office/drawing/2014/main" id="{8358DCC4-583B-DB6A-0645-71489FA4B564}"/>
              </a:ext>
            </a:extLst>
          </p:cNvPr>
          <p:cNvSpPr/>
          <p:nvPr/>
        </p:nvSpPr>
        <p:spPr>
          <a:xfrm>
            <a:off x="14400722" y="7699218"/>
            <a:ext cx="246879" cy="330531"/>
          </a:xfrm>
          <a:custGeom>
            <a:avLst/>
            <a:gdLst/>
            <a:ahLst/>
            <a:cxnLst/>
            <a:rect l="l" t="t" r="r" b="b"/>
            <a:pathLst>
              <a:path w="246879" h="330531">
                <a:moveTo>
                  <a:pt x="0" y="0"/>
                </a:moveTo>
                <a:lnTo>
                  <a:pt x="246878" y="0"/>
                </a:lnTo>
                <a:lnTo>
                  <a:pt x="246878" y="330531"/>
                </a:lnTo>
                <a:lnTo>
                  <a:pt x="0" y="330531"/>
                </a:lnTo>
                <a:lnTo>
                  <a:pt x="0" y="0"/>
                </a:lnTo>
                <a:close/>
              </a:path>
            </a:pathLst>
          </a:custGeom>
          <a:blipFill>
            <a:blip r:embed="rId4"/>
            <a:stretch>
              <a:fillRect l="-522" r="-522"/>
            </a:stretch>
          </a:blipFill>
        </p:spPr>
        <p:txBody>
          <a:bodyPr/>
          <a:lstStyle/>
          <a:p>
            <a:endParaRPr lang="en-US"/>
          </a:p>
        </p:txBody>
      </p:sp>
      <p:sp>
        <p:nvSpPr>
          <p:cNvPr id="18" name="TextBox 18">
            <a:extLst>
              <a:ext uri="{FF2B5EF4-FFF2-40B4-BE49-F238E27FC236}">
                <a16:creationId xmlns:a16="http://schemas.microsoft.com/office/drawing/2014/main" id="{0786D699-848B-5000-D635-5C9DEDD7C3E3}"/>
              </a:ext>
            </a:extLst>
          </p:cNvPr>
          <p:cNvSpPr txBox="1"/>
          <p:nvPr/>
        </p:nvSpPr>
        <p:spPr>
          <a:xfrm>
            <a:off x="13190769" y="7386646"/>
            <a:ext cx="2666784" cy="283383"/>
          </a:xfrm>
          <a:prstGeom prst="rect">
            <a:avLst/>
          </a:prstGeom>
        </p:spPr>
        <p:txBody>
          <a:bodyPr lIns="0" tIns="0" rIns="0" bIns="0" rtlCol="0" anchor="t">
            <a:spAutoFit/>
          </a:bodyPr>
          <a:lstStyle/>
          <a:p>
            <a:pPr algn="ctr">
              <a:lnSpc>
                <a:spcPts val="1620"/>
              </a:lnSpc>
            </a:pPr>
            <a:r>
              <a:rPr lang="en-US" sz="1350" b="1">
                <a:solidFill>
                  <a:srgbClr val="232F3E"/>
                </a:solidFill>
                <a:latin typeface="Arimo Bold"/>
                <a:ea typeface="Arimo Bold"/>
                <a:cs typeface="Arimo Bold"/>
                <a:sym typeface="Arimo Bold"/>
              </a:rPr>
              <a:t>Go-live batch 2</a:t>
            </a:r>
          </a:p>
        </p:txBody>
      </p:sp>
      <p:sp>
        <p:nvSpPr>
          <p:cNvPr id="19" name="Freeform 19">
            <a:extLst>
              <a:ext uri="{FF2B5EF4-FFF2-40B4-BE49-F238E27FC236}">
                <a16:creationId xmlns:a16="http://schemas.microsoft.com/office/drawing/2014/main" id="{FB5814A7-1F5C-9897-054C-F8461AC5D525}"/>
              </a:ext>
            </a:extLst>
          </p:cNvPr>
          <p:cNvSpPr/>
          <p:nvPr/>
        </p:nvSpPr>
        <p:spPr>
          <a:xfrm>
            <a:off x="17502044" y="7709802"/>
            <a:ext cx="246879" cy="330531"/>
          </a:xfrm>
          <a:custGeom>
            <a:avLst/>
            <a:gdLst/>
            <a:ahLst/>
            <a:cxnLst/>
            <a:rect l="l" t="t" r="r" b="b"/>
            <a:pathLst>
              <a:path w="246879" h="330531">
                <a:moveTo>
                  <a:pt x="0" y="0"/>
                </a:moveTo>
                <a:lnTo>
                  <a:pt x="246878" y="0"/>
                </a:lnTo>
                <a:lnTo>
                  <a:pt x="246878" y="330531"/>
                </a:lnTo>
                <a:lnTo>
                  <a:pt x="0" y="330531"/>
                </a:lnTo>
                <a:lnTo>
                  <a:pt x="0" y="0"/>
                </a:lnTo>
                <a:close/>
              </a:path>
            </a:pathLst>
          </a:custGeom>
          <a:blipFill>
            <a:blip r:embed="rId4"/>
            <a:stretch>
              <a:fillRect l="-522" r="-522"/>
            </a:stretch>
          </a:blipFill>
        </p:spPr>
        <p:txBody>
          <a:bodyPr/>
          <a:lstStyle/>
          <a:p>
            <a:endParaRPr lang="en-US"/>
          </a:p>
        </p:txBody>
      </p:sp>
      <p:sp>
        <p:nvSpPr>
          <p:cNvPr id="20" name="TextBox 20">
            <a:extLst>
              <a:ext uri="{FF2B5EF4-FFF2-40B4-BE49-F238E27FC236}">
                <a16:creationId xmlns:a16="http://schemas.microsoft.com/office/drawing/2014/main" id="{7BD1C802-4E73-2BFF-A0AA-61F8FD020426}"/>
              </a:ext>
            </a:extLst>
          </p:cNvPr>
          <p:cNvSpPr txBox="1"/>
          <p:nvPr/>
        </p:nvSpPr>
        <p:spPr>
          <a:xfrm>
            <a:off x="16292091" y="7397230"/>
            <a:ext cx="2666784" cy="283383"/>
          </a:xfrm>
          <a:prstGeom prst="rect">
            <a:avLst/>
          </a:prstGeom>
        </p:spPr>
        <p:txBody>
          <a:bodyPr lIns="0" tIns="0" rIns="0" bIns="0" rtlCol="0" anchor="t">
            <a:spAutoFit/>
          </a:bodyPr>
          <a:lstStyle/>
          <a:p>
            <a:pPr algn="ctr">
              <a:lnSpc>
                <a:spcPts val="1620"/>
              </a:lnSpc>
            </a:pPr>
            <a:r>
              <a:rPr lang="en-US" sz="1350" b="1">
                <a:solidFill>
                  <a:srgbClr val="232F3E"/>
                </a:solidFill>
                <a:latin typeface="Arimo Bold"/>
                <a:ea typeface="Arimo Bold"/>
                <a:cs typeface="Arimo Bold"/>
                <a:sym typeface="Arimo Bold"/>
              </a:rPr>
              <a:t>Go-live batch 3</a:t>
            </a:r>
          </a:p>
        </p:txBody>
      </p:sp>
      <p:grpSp>
        <p:nvGrpSpPr>
          <p:cNvPr id="21" name="Group 21">
            <a:extLst>
              <a:ext uri="{FF2B5EF4-FFF2-40B4-BE49-F238E27FC236}">
                <a16:creationId xmlns:a16="http://schemas.microsoft.com/office/drawing/2014/main" id="{02A69ED2-41E9-11B0-7705-1DA37F869831}"/>
              </a:ext>
            </a:extLst>
          </p:cNvPr>
          <p:cNvGrpSpPr/>
          <p:nvPr/>
        </p:nvGrpSpPr>
        <p:grpSpPr>
          <a:xfrm>
            <a:off x="7206949" y="4566962"/>
            <a:ext cx="3505134" cy="691551"/>
            <a:chOff x="0" y="0"/>
            <a:chExt cx="4673512" cy="922068"/>
          </a:xfrm>
        </p:grpSpPr>
        <p:sp>
          <p:nvSpPr>
            <p:cNvPr id="22" name="Freeform 22">
              <a:extLst>
                <a:ext uri="{FF2B5EF4-FFF2-40B4-BE49-F238E27FC236}">
                  <a16:creationId xmlns:a16="http://schemas.microsoft.com/office/drawing/2014/main" id="{C4342FE2-00E6-5852-F035-E5E89426FB44}"/>
                </a:ext>
              </a:extLst>
            </p:cNvPr>
            <p:cNvSpPr/>
            <p:nvPr/>
          </p:nvSpPr>
          <p:spPr>
            <a:xfrm>
              <a:off x="12700" y="11521"/>
              <a:ext cx="4648200" cy="899068"/>
            </a:xfrm>
            <a:custGeom>
              <a:avLst/>
              <a:gdLst/>
              <a:ahLst/>
              <a:cxnLst/>
              <a:rect l="l" t="t" r="r" b="b"/>
              <a:pathLst>
                <a:path w="4648200" h="899068">
                  <a:moveTo>
                    <a:pt x="0" y="0"/>
                  </a:moveTo>
                  <a:lnTo>
                    <a:pt x="4464050" y="0"/>
                  </a:lnTo>
                  <a:lnTo>
                    <a:pt x="4648200" y="449534"/>
                  </a:lnTo>
                  <a:lnTo>
                    <a:pt x="4464050" y="899068"/>
                  </a:lnTo>
                  <a:lnTo>
                    <a:pt x="0" y="899068"/>
                  </a:lnTo>
                  <a:close/>
                </a:path>
              </a:pathLst>
            </a:custGeom>
            <a:solidFill>
              <a:srgbClr val="1B615A"/>
            </a:solidFill>
          </p:spPr>
          <p:txBody>
            <a:bodyPr/>
            <a:lstStyle/>
            <a:p>
              <a:endParaRPr lang="en-US"/>
            </a:p>
          </p:txBody>
        </p:sp>
        <p:sp>
          <p:nvSpPr>
            <p:cNvPr id="23" name="Freeform 23">
              <a:extLst>
                <a:ext uri="{FF2B5EF4-FFF2-40B4-BE49-F238E27FC236}">
                  <a16:creationId xmlns:a16="http://schemas.microsoft.com/office/drawing/2014/main" id="{3A78F32B-A7E9-DF54-8773-DD5615C64250}"/>
                </a:ext>
              </a:extLst>
            </p:cNvPr>
            <p:cNvSpPr/>
            <p:nvPr/>
          </p:nvSpPr>
          <p:spPr>
            <a:xfrm>
              <a:off x="0" y="0"/>
              <a:ext cx="4673854" cy="922114"/>
            </a:xfrm>
            <a:custGeom>
              <a:avLst/>
              <a:gdLst/>
              <a:ahLst/>
              <a:cxnLst/>
              <a:rect l="l" t="t" r="r" b="b"/>
              <a:pathLst>
                <a:path w="4673854" h="922114">
                  <a:moveTo>
                    <a:pt x="12700" y="0"/>
                  </a:moveTo>
                  <a:lnTo>
                    <a:pt x="4476750" y="0"/>
                  </a:lnTo>
                  <a:cubicBezTo>
                    <a:pt x="4482084" y="0"/>
                    <a:pt x="4486783" y="2995"/>
                    <a:pt x="4488688" y="7488"/>
                  </a:cubicBezTo>
                  <a:lnTo>
                    <a:pt x="4672838" y="457023"/>
                  </a:lnTo>
                  <a:cubicBezTo>
                    <a:pt x="4673854" y="459557"/>
                    <a:pt x="4673854" y="462437"/>
                    <a:pt x="4672838" y="465087"/>
                  </a:cubicBezTo>
                  <a:lnTo>
                    <a:pt x="4488688" y="914621"/>
                  </a:lnTo>
                  <a:cubicBezTo>
                    <a:pt x="4486783" y="919114"/>
                    <a:pt x="4482084" y="922114"/>
                    <a:pt x="4476750" y="922114"/>
                  </a:cubicBezTo>
                  <a:lnTo>
                    <a:pt x="12700" y="922114"/>
                  </a:lnTo>
                  <a:cubicBezTo>
                    <a:pt x="5715" y="922114"/>
                    <a:pt x="0" y="916926"/>
                    <a:pt x="0" y="910589"/>
                  </a:cubicBezTo>
                  <a:lnTo>
                    <a:pt x="0" y="11521"/>
                  </a:lnTo>
                  <a:cubicBezTo>
                    <a:pt x="0" y="5184"/>
                    <a:pt x="5715" y="0"/>
                    <a:pt x="12700" y="0"/>
                  </a:cubicBezTo>
                  <a:moveTo>
                    <a:pt x="12700" y="23041"/>
                  </a:moveTo>
                  <a:lnTo>
                    <a:pt x="12700" y="11521"/>
                  </a:lnTo>
                  <a:lnTo>
                    <a:pt x="25400" y="11521"/>
                  </a:lnTo>
                  <a:lnTo>
                    <a:pt x="25400" y="910589"/>
                  </a:lnTo>
                  <a:lnTo>
                    <a:pt x="12700" y="910589"/>
                  </a:lnTo>
                  <a:lnTo>
                    <a:pt x="12700" y="899068"/>
                  </a:lnTo>
                  <a:lnTo>
                    <a:pt x="4476750" y="899068"/>
                  </a:lnTo>
                  <a:lnTo>
                    <a:pt x="4476750" y="910589"/>
                  </a:lnTo>
                  <a:lnTo>
                    <a:pt x="4464812" y="906557"/>
                  </a:lnTo>
                  <a:lnTo>
                    <a:pt x="4648962" y="457023"/>
                  </a:lnTo>
                  <a:lnTo>
                    <a:pt x="4660900" y="461055"/>
                  </a:lnTo>
                  <a:lnTo>
                    <a:pt x="4648962" y="465087"/>
                  </a:lnTo>
                  <a:lnTo>
                    <a:pt x="4464812" y="15553"/>
                  </a:lnTo>
                  <a:lnTo>
                    <a:pt x="4476750" y="11521"/>
                  </a:lnTo>
                  <a:lnTo>
                    <a:pt x="4476750" y="23041"/>
                  </a:lnTo>
                  <a:lnTo>
                    <a:pt x="12700" y="23041"/>
                  </a:lnTo>
                  <a:close/>
                </a:path>
              </a:pathLst>
            </a:custGeom>
            <a:solidFill>
              <a:srgbClr val="FFFFFF"/>
            </a:solidFill>
          </p:spPr>
          <p:txBody>
            <a:bodyPr/>
            <a:lstStyle/>
            <a:p>
              <a:endParaRPr lang="en-US"/>
            </a:p>
          </p:txBody>
        </p:sp>
        <p:sp>
          <p:nvSpPr>
            <p:cNvPr id="24" name="TextBox 24">
              <a:extLst>
                <a:ext uri="{FF2B5EF4-FFF2-40B4-BE49-F238E27FC236}">
                  <a16:creationId xmlns:a16="http://schemas.microsoft.com/office/drawing/2014/main" id="{AC25354F-ACB7-A067-3442-014C478C9416}"/>
                </a:ext>
              </a:extLst>
            </p:cNvPr>
            <p:cNvSpPr txBox="1"/>
            <p:nvPr/>
          </p:nvSpPr>
          <p:spPr>
            <a:xfrm>
              <a:off x="0" y="-19050"/>
              <a:ext cx="4673512" cy="941118"/>
            </a:xfrm>
            <a:prstGeom prst="rect">
              <a:avLst/>
            </a:prstGeom>
          </p:spPr>
          <p:txBody>
            <a:bodyPr lIns="50800" tIns="50800" rIns="50800" bIns="50800" rtlCol="0" anchor="ctr"/>
            <a:lstStyle/>
            <a:p>
              <a:pPr algn="ctr">
                <a:lnSpc>
                  <a:spcPts val="1620"/>
                </a:lnSpc>
              </a:pPr>
              <a:r>
                <a:rPr lang="en-US" sz="1350">
                  <a:solidFill>
                    <a:srgbClr val="FFFFFF"/>
                  </a:solidFill>
                  <a:latin typeface="Arimo"/>
                  <a:ea typeface="Arimo"/>
                  <a:cs typeface="Arimo"/>
                  <a:sym typeface="Arimo"/>
                </a:rPr>
                <a:t>B1</a:t>
              </a:r>
            </a:p>
          </p:txBody>
        </p:sp>
      </p:grpSp>
      <p:grpSp>
        <p:nvGrpSpPr>
          <p:cNvPr id="25" name="Group 25">
            <a:extLst>
              <a:ext uri="{FF2B5EF4-FFF2-40B4-BE49-F238E27FC236}">
                <a16:creationId xmlns:a16="http://schemas.microsoft.com/office/drawing/2014/main" id="{9668AD32-0ABD-0E69-8C17-E21D10744AF3}"/>
              </a:ext>
            </a:extLst>
          </p:cNvPr>
          <p:cNvGrpSpPr/>
          <p:nvPr/>
        </p:nvGrpSpPr>
        <p:grpSpPr>
          <a:xfrm>
            <a:off x="10671954" y="5258512"/>
            <a:ext cx="3448395" cy="716456"/>
            <a:chOff x="0" y="0"/>
            <a:chExt cx="4597860" cy="955274"/>
          </a:xfrm>
        </p:grpSpPr>
        <p:sp>
          <p:nvSpPr>
            <p:cNvPr id="26" name="Freeform 26">
              <a:extLst>
                <a:ext uri="{FF2B5EF4-FFF2-40B4-BE49-F238E27FC236}">
                  <a16:creationId xmlns:a16="http://schemas.microsoft.com/office/drawing/2014/main" id="{4EA897E6-0C9E-54CC-A7E6-54FB60D83856}"/>
                </a:ext>
              </a:extLst>
            </p:cNvPr>
            <p:cNvSpPr/>
            <p:nvPr/>
          </p:nvSpPr>
          <p:spPr>
            <a:xfrm>
              <a:off x="12494" y="11935"/>
              <a:ext cx="4572958" cy="931446"/>
            </a:xfrm>
            <a:custGeom>
              <a:avLst/>
              <a:gdLst/>
              <a:ahLst/>
              <a:cxnLst/>
              <a:rect l="l" t="t" r="r" b="b"/>
              <a:pathLst>
                <a:path w="4572958" h="931446">
                  <a:moveTo>
                    <a:pt x="0" y="0"/>
                  </a:moveTo>
                  <a:lnTo>
                    <a:pt x="4391789" y="0"/>
                  </a:lnTo>
                  <a:lnTo>
                    <a:pt x="4572958" y="465724"/>
                  </a:lnTo>
                  <a:lnTo>
                    <a:pt x="4391789" y="931447"/>
                  </a:lnTo>
                  <a:lnTo>
                    <a:pt x="0" y="931447"/>
                  </a:lnTo>
                  <a:close/>
                </a:path>
              </a:pathLst>
            </a:custGeom>
            <a:solidFill>
              <a:srgbClr val="1B615A"/>
            </a:solidFill>
          </p:spPr>
          <p:txBody>
            <a:bodyPr/>
            <a:lstStyle/>
            <a:p>
              <a:endParaRPr lang="en-US"/>
            </a:p>
          </p:txBody>
        </p:sp>
        <p:sp>
          <p:nvSpPr>
            <p:cNvPr id="27" name="Freeform 27">
              <a:extLst>
                <a:ext uri="{FF2B5EF4-FFF2-40B4-BE49-F238E27FC236}">
                  <a16:creationId xmlns:a16="http://schemas.microsoft.com/office/drawing/2014/main" id="{1CE2BECE-A996-71E0-4427-8D2D62BE0798}"/>
                </a:ext>
              </a:extLst>
            </p:cNvPr>
            <p:cNvSpPr/>
            <p:nvPr/>
          </p:nvSpPr>
          <p:spPr>
            <a:xfrm>
              <a:off x="0" y="0"/>
              <a:ext cx="4598202" cy="955320"/>
            </a:xfrm>
            <a:custGeom>
              <a:avLst/>
              <a:gdLst/>
              <a:ahLst/>
              <a:cxnLst/>
              <a:rect l="l" t="t" r="r" b="b"/>
              <a:pathLst>
                <a:path w="4598202" h="955320">
                  <a:moveTo>
                    <a:pt x="12494" y="0"/>
                  </a:moveTo>
                  <a:lnTo>
                    <a:pt x="4404283" y="0"/>
                  </a:lnTo>
                  <a:cubicBezTo>
                    <a:pt x="4409531" y="0"/>
                    <a:pt x="4414154" y="3103"/>
                    <a:pt x="4416028" y="7758"/>
                  </a:cubicBezTo>
                  <a:lnTo>
                    <a:pt x="4597197" y="473481"/>
                  </a:lnTo>
                  <a:cubicBezTo>
                    <a:pt x="4598202" y="476107"/>
                    <a:pt x="4598202" y="479091"/>
                    <a:pt x="4597197" y="481836"/>
                  </a:cubicBezTo>
                  <a:lnTo>
                    <a:pt x="4416028" y="947559"/>
                  </a:lnTo>
                  <a:cubicBezTo>
                    <a:pt x="4414154" y="952214"/>
                    <a:pt x="4409531" y="955320"/>
                    <a:pt x="4404283" y="955320"/>
                  </a:cubicBezTo>
                  <a:lnTo>
                    <a:pt x="12494" y="955320"/>
                  </a:lnTo>
                  <a:cubicBezTo>
                    <a:pt x="5622" y="955320"/>
                    <a:pt x="0" y="949946"/>
                    <a:pt x="0" y="943382"/>
                  </a:cubicBezTo>
                  <a:lnTo>
                    <a:pt x="0" y="11935"/>
                  </a:lnTo>
                  <a:cubicBezTo>
                    <a:pt x="0" y="5371"/>
                    <a:pt x="5622" y="0"/>
                    <a:pt x="12494" y="0"/>
                  </a:cubicBezTo>
                  <a:moveTo>
                    <a:pt x="12494" y="23871"/>
                  </a:moveTo>
                  <a:lnTo>
                    <a:pt x="12494" y="11935"/>
                  </a:lnTo>
                  <a:lnTo>
                    <a:pt x="24989" y="11935"/>
                  </a:lnTo>
                  <a:lnTo>
                    <a:pt x="24989" y="943382"/>
                  </a:lnTo>
                  <a:lnTo>
                    <a:pt x="12494" y="943382"/>
                  </a:lnTo>
                  <a:lnTo>
                    <a:pt x="12494" y="931446"/>
                  </a:lnTo>
                  <a:lnTo>
                    <a:pt x="4404283" y="931446"/>
                  </a:lnTo>
                  <a:lnTo>
                    <a:pt x="4404283" y="943382"/>
                  </a:lnTo>
                  <a:lnTo>
                    <a:pt x="4392538" y="939204"/>
                  </a:lnTo>
                  <a:lnTo>
                    <a:pt x="4573707" y="473481"/>
                  </a:lnTo>
                  <a:lnTo>
                    <a:pt x="4585452" y="477659"/>
                  </a:lnTo>
                  <a:lnTo>
                    <a:pt x="4573707" y="481836"/>
                  </a:lnTo>
                  <a:lnTo>
                    <a:pt x="4392538" y="16113"/>
                  </a:lnTo>
                  <a:lnTo>
                    <a:pt x="4404283" y="11935"/>
                  </a:lnTo>
                  <a:lnTo>
                    <a:pt x="4404283" y="23871"/>
                  </a:lnTo>
                  <a:lnTo>
                    <a:pt x="12494" y="23871"/>
                  </a:lnTo>
                  <a:close/>
                </a:path>
              </a:pathLst>
            </a:custGeom>
            <a:solidFill>
              <a:srgbClr val="FFFFFF"/>
            </a:solidFill>
          </p:spPr>
          <p:txBody>
            <a:bodyPr/>
            <a:lstStyle/>
            <a:p>
              <a:endParaRPr lang="en-US"/>
            </a:p>
          </p:txBody>
        </p:sp>
        <p:sp>
          <p:nvSpPr>
            <p:cNvPr id="28" name="TextBox 28">
              <a:extLst>
                <a:ext uri="{FF2B5EF4-FFF2-40B4-BE49-F238E27FC236}">
                  <a16:creationId xmlns:a16="http://schemas.microsoft.com/office/drawing/2014/main" id="{2558E301-E9A4-C321-7B3A-F9EE27866530}"/>
                </a:ext>
              </a:extLst>
            </p:cNvPr>
            <p:cNvSpPr txBox="1"/>
            <p:nvPr/>
          </p:nvSpPr>
          <p:spPr>
            <a:xfrm>
              <a:off x="0" y="-19050"/>
              <a:ext cx="4597860" cy="974324"/>
            </a:xfrm>
            <a:prstGeom prst="rect">
              <a:avLst/>
            </a:prstGeom>
          </p:spPr>
          <p:txBody>
            <a:bodyPr lIns="50800" tIns="50800" rIns="50800" bIns="50800" rtlCol="0" anchor="ctr"/>
            <a:lstStyle/>
            <a:p>
              <a:pPr algn="ctr">
                <a:lnSpc>
                  <a:spcPts val="1620"/>
                </a:lnSpc>
              </a:pPr>
              <a:r>
                <a:rPr lang="en-US" sz="1350">
                  <a:solidFill>
                    <a:srgbClr val="FFFFFF"/>
                  </a:solidFill>
                  <a:latin typeface="Arimo"/>
                  <a:ea typeface="Arimo"/>
                  <a:cs typeface="Arimo"/>
                  <a:sym typeface="Arimo"/>
                </a:rPr>
                <a:t>B2</a:t>
              </a:r>
            </a:p>
          </p:txBody>
        </p:sp>
      </p:grpSp>
      <p:grpSp>
        <p:nvGrpSpPr>
          <p:cNvPr id="29" name="Group 29">
            <a:extLst>
              <a:ext uri="{FF2B5EF4-FFF2-40B4-BE49-F238E27FC236}">
                <a16:creationId xmlns:a16="http://schemas.microsoft.com/office/drawing/2014/main" id="{10D5DDE1-19FC-340F-410E-8B99FEB2BF57}"/>
              </a:ext>
            </a:extLst>
          </p:cNvPr>
          <p:cNvGrpSpPr/>
          <p:nvPr/>
        </p:nvGrpSpPr>
        <p:grpSpPr>
          <a:xfrm>
            <a:off x="3763845" y="2923641"/>
            <a:ext cx="3443104" cy="953874"/>
            <a:chOff x="0" y="0"/>
            <a:chExt cx="4590806" cy="1271832"/>
          </a:xfrm>
        </p:grpSpPr>
        <p:sp>
          <p:nvSpPr>
            <p:cNvPr id="30" name="Freeform 30">
              <a:extLst>
                <a:ext uri="{FF2B5EF4-FFF2-40B4-BE49-F238E27FC236}">
                  <a16:creationId xmlns:a16="http://schemas.microsoft.com/office/drawing/2014/main" id="{3A9848E9-87BC-AABF-B748-987117066F5C}"/>
                </a:ext>
              </a:extLst>
            </p:cNvPr>
            <p:cNvSpPr/>
            <p:nvPr/>
          </p:nvSpPr>
          <p:spPr>
            <a:xfrm>
              <a:off x="12475" y="15891"/>
              <a:ext cx="4565942" cy="1240108"/>
            </a:xfrm>
            <a:custGeom>
              <a:avLst/>
              <a:gdLst/>
              <a:ahLst/>
              <a:cxnLst/>
              <a:rect l="l" t="t" r="r" b="b"/>
              <a:pathLst>
                <a:path w="4565942" h="1240108">
                  <a:moveTo>
                    <a:pt x="0" y="0"/>
                  </a:moveTo>
                  <a:lnTo>
                    <a:pt x="4385051" y="0"/>
                  </a:lnTo>
                  <a:lnTo>
                    <a:pt x="4565942" y="620054"/>
                  </a:lnTo>
                  <a:lnTo>
                    <a:pt x="4385051" y="1240108"/>
                  </a:lnTo>
                  <a:lnTo>
                    <a:pt x="0" y="1240108"/>
                  </a:lnTo>
                  <a:close/>
                </a:path>
              </a:pathLst>
            </a:custGeom>
            <a:solidFill>
              <a:srgbClr val="1B615A"/>
            </a:solidFill>
          </p:spPr>
          <p:txBody>
            <a:bodyPr/>
            <a:lstStyle/>
            <a:p>
              <a:endParaRPr lang="en-US"/>
            </a:p>
          </p:txBody>
        </p:sp>
        <p:sp>
          <p:nvSpPr>
            <p:cNvPr id="31" name="Freeform 31">
              <a:extLst>
                <a:ext uri="{FF2B5EF4-FFF2-40B4-BE49-F238E27FC236}">
                  <a16:creationId xmlns:a16="http://schemas.microsoft.com/office/drawing/2014/main" id="{13236529-32C4-1B6E-B945-17D22B1A7F22}"/>
                </a:ext>
              </a:extLst>
            </p:cNvPr>
            <p:cNvSpPr/>
            <p:nvPr/>
          </p:nvSpPr>
          <p:spPr>
            <a:xfrm>
              <a:off x="0" y="0"/>
              <a:ext cx="4591148" cy="1271878"/>
            </a:xfrm>
            <a:custGeom>
              <a:avLst/>
              <a:gdLst/>
              <a:ahLst/>
              <a:cxnLst/>
              <a:rect l="l" t="t" r="r" b="b"/>
              <a:pathLst>
                <a:path w="4591148" h="1271878">
                  <a:moveTo>
                    <a:pt x="12475" y="0"/>
                  </a:moveTo>
                  <a:lnTo>
                    <a:pt x="4397526" y="0"/>
                  </a:lnTo>
                  <a:cubicBezTo>
                    <a:pt x="4402766" y="0"/>
                    <a:pt x="4407382" y="4132"/>
                    <a:pt x="4409253" y="10329"/>
                  </a:cubicBezTo>
                  <a:lnTo>
                    <a:pt x="4590144" y="630383"/>
                  </a:lnTo>
                  <a:cubicBezTo>
                    <a:pt x="4591148" y="633879"/>
                    <a:pt x="4591148" y="637852"/>
                    <a:pt x="4590144" y="641507"/>
                  </a:cubicBezTo>
                  <a:lnTo>
                    <a:pt x="4409253" y="1261561"/>
                  </a:lnTo>
                  <a:cubicBezTo>
                    <a:pt x="4407382" y="1267758"/>
                    <a:pt x="4402766" y="1271878"/>
                    <a:pt x="4397526" y="1271878"/>
                  </a:cubicBezTo>
                  <a:lnTo>
                    <a:pt x="12475" y="1271878"/>
                  </a:lnTo>
                  <a:cubicBezTo>
                    <a:pt x="5614" y="1271878"/>
                    <a:pt x="0" y="1264739"/>
                    <a:pt x="0" y="1255999"/>
                  </a:cubicBezTo>
                  <a:lnTo>
                    <a:pt x="0" y="15891"/>
                  </a:lnTo>
                  <a:cubicBezTo>
                    <a:pt x="0" y="7151"/>
                    <a:pt x="5614" y="0"/>
                    <a:pt x="12475" y="0"/>
                  </a:cubicBezTo>
                  <a:moveTo>
                    <a:pt x="12475" y="31781"/>
                  </a:moveTo>
                  <a:lnTo>
                    <a:pt x="12475" y="15891"/>
                  </a:lnTo>
                  <a:lnTo>
                    <a:pt x="24951" y="15891"/>
                  </a:lnTo>
                  <a:lnTo>
                    <a:pt x="24951" y="1255999"/>
                  </a:lnTo>
                  <a:lnTo>
                    <a:pt x="12475" y="1255999"/>
                  </a:lnTo>
                  <a:lnTo>
                    <a:pt x="12475" y="1240108"/>
                  </a:lnTo>
                  <a:lnTo>
                    <a:pt x="4397526" y="1240108"/>
                  </a:lnTo>
                  <a:lnTo>
                    <a:pt x="4397526" y="1255999"/>
                  </a:lnTo>
                  <a:lnTo>
                    <a:pt x="4385799" y="1250437"/>
                  </a:lnTo>
                  <a:lnTo>
                    <a:pt x="4566690" y="630383"/>
                  </a:lnTo>
                  <a:lnTo>
                    <a:pt x="4578417" y="635945"/>
                  </a:lnTo>
                  <a:lnTo>
                    <a:pt x="4566690" y="641507"/>
                  </a:lnTo>
                  <a:lnTo>
                    <a:pt x="4385799" y="21452"/>
                  </a:lnTo>
                  <a:lnTo>
                    <a:pt x="4397526" y="15891"/>
                  </a:lnTo>
                  <a:lnTo>
                    <a:pt x="4397526" y="31781"/>
                  </a:lnTo>
                  <a:lnTo>
                    <a:pt x="12475" y="31781"/>
                  </a:lnTo>
                  <a:close/>
                </a:path>
              </a:pathLst>
            </a:custGeom>
            <a:solidFill>
              <a:srgbClr val="FFFFFF"/>
            </a:solidFill>
          </p:spPr>
          <p:txBody>
            <a:bodyPr/>
            <a:lstStyle/>
            <a:p>
              <a:endParaRPr lang="en-US"/>
            </a:p>
          </p:txBody>
        </p:sp>
        <p:sp>
          <p:nvSpPr>
            <p:cNvPr id="32" name="TextBox 32">
              <a:extLst>
                <a:ext uri="{FF2B5EF4-FFF2-40B4-BE49-F238E27FC236}">
                  <a16:creationId xmlns:a16="http://schemas.microsoft.com/office/drawing/2014/main" id="{5DCA2207-774F-BBA5-7756-2E91EC78780D}"/>
                </a:ext>
              </a:extLst>
            </p:cNvPr>
            <p:cNvSpPr txBox="1"/>
            <p:nvPr/>
          </p:nvSpPr>
          <p:spPr>
            <a:xfrm>
              <a:off x="0" y="-19050"/>
              <a:ext cx="4590806" cy="1290882"/>
            </a:xfrm>
            <a:prstGeom prst="rect">
              <a:avLst/>
            </a:prstGeom>
          </p:spPr>
          <p:txBody>
            <a:bodyPr lIns="50800" tIns="50800" rIns="50800" bIns="50800" rtlCol="0" anchor="ctr"/>
            <a:lstStyle/>
            <a:p>
              <a:pPr algn="ctr">
                <a:lnSpc>
                  <a:spcPts val="1620"/>
                </a:lnSpc>
              </a:pPr>
              <a:r>
                <a:rPr lang="en-US" sz="1350">
                  <a:solidFill>
                    <a:srgbClr val="FFFFFF"/>
                  </a:solidFill>
                  <a:latin typeface="Arimo"/>
                  <a:ea typeface="Arimo"/>
                  <a:cs typeface="Arimo"/>
                  <a:sym typeface="Arimo"/>
                </a:rPr>
                <a:t>A.1, A.2, A.3</a:t>
              </a:r>
            </a:p>
          </p:txBody>
        </p:sp>
      </p:grpSp>
      <p:grpSp>
        <p:nvGrpSpPr>
          <p:cNvPr id="33" name="Group 33">
            <a:extLst>
              <a:ext uri="{FF2B5EF4-FFF2-40B4-BE49-F238E27FC236}">
                <a16:creationId xmlns:a16="http://schemas.microsoft.com/office/drawing/2014/main" id="{0381F62E-DA08-E08A-C373-6C956830FB20}"/>
              </a:ext>
            </a:extLst>
          </p:cNvPr>
          <p:cNvGrpSpPr/>
          <p:nvPr/>
        </p:nvGrpSpPr>
        <p:grpSpPr>
          <a:xfrm>
            <a:off x="14120349" y="6003543"/>
            <a:ext cx="3381694" cy="951165"/>
            <a:chOff x="0" y="0"/>
            <a:chExt cx="4508926" cy="1268220"/>
          </a:xfrm>
        </p:grpSpPr>
        <p:sp>
          <p:nvSpPr>
            <p:cNvPr id="34" name="Freeform 34">
              <a:extLst>
                <a:ext uri="{FF2B5EF4-FFF2-40B4-BE49-F238E27FC236}">
                  <a16:creationId xmlns:a16="http://schemas.microsoft.com/office/drawing/2014/main" id="{C727AC29-777B-54AA-34DD-883C48CE4AEB}"/>
                </a:ext>
              </a:extLst>
            </p:cNvPr>
            <p:cNvSpPr/>
            <p:nvPr/>
          </p:nvSpPr>
          <p:spPr>
            <a:xfrm>
              <a:off x="12253" y="15846"/>
              <a:ext cx="4484505" cy="1236586"/>
            </a:xfrm>
            <a:custGeom>
              <a:avLst/>
              <a:gdLst/>
              <a:ahLst/>
              <a:cxnLst/>
              <a:rect l="l" t="t" r="r" b="b"/>
              <a:pathLst>
                <a:path w="4484505" h="1236586">
                  <a:moveTo>
                    <a:pt x="0" y="0"/>
                  </a:moveTo>
                  <a:lnTo>
                    <a:pt x="4306840" y="0"/>
                  </a:lnTo>
                  <a:lnTo>
                    <a:pt x="4484505" y="618293"/>
                  </a:lnTo>
                  <a:lnTo>
                    <a:pt x="4306840" y="1236585"/>
                  </a:lnTo>
                  <a:lnTo>
                    <a:pt x="0" y="1236585"/>
                  </a:lnTo>
                  <a:close/>
                </a:path>
              </a:pathLst>
            </a:custGeom>
            <a:solidFill>
              <a:srgbClr val="1B615A"/>
            </a:solidFill>
          </p:spPr>
          <p:txBody>
            <a:bodyPr/>
            <a:lstStyle/>
            <a:p>
              <a:endParaRPr lang="en-US"/>
            </a:p>
          </p:txBody>
        </p:sp>
        <p:sp>
          <p:nvSpPr>
            <p:cNvPr id="35" name="Freeform 35">
              <a:extLst>
                <a:ext uri="{FF2B5EF4-FFF2-40B4-BE49-F238E27FC236}">
                  <a16:creationId xmlns:a16="http://schemas.microsoft.com/office/drawing/2014/main" id="{C7AB35AE-EA6F-F0B6-4BEA-245BE3935EF0}"/>
                </a:ext>
              </a:extLst>
            </p:cNvPr>
            <p:cNvSpPr/>
            <p:nvPr/>
          </p:nvSpPr>
          <p:spPr>
            <a:xfrm>
              <a:off x="0" y="0"/>
              <a:ext cx="4509268" cy="1268266"/>
            </a:xfrm>
            <a:custGeom>
              <a:avLst/>
              <a:gdLst/>
              <a:ahLst/>
              <a:cxnLst/>
              <a:rect l="l" t="t" r="r" b="b"/>
              <a:pathLst>
                <a:path w="4509268" h="1268266">
                  <a:moveTo>
                    <a:pt x="12253" y="0"/>
                  </a:moveTo>
                  <a:lnTo>
                    <a:pt x="4319093" y="0"/>
                  </a:lnTo>
                  <a:cubicBezTo>
                    <a:pt x="4324240" y="0"/>
                    <a:pt x="4328773" y="4120"/>
                    <a:pt x="4330611" y="10300"/>
                  </a:cubicBezTo>
                  <a:lnTo>
                    <a:pt x="4508276" y="628593"/>
                  </a:lnTo>
                  <a:cubicBezTo>
                    <a:pt x="4509268" y="632079"/>
                    <a:pt x="4509268" y="636040"/>
                    <a:pt x="4508276" y="639684"/>
                  </a:cubicBezTo>
                  <a:lnTo>
                    <a:pt x="4330611" y="1257977"/>
                  </a:lnTo>
                  <a:cubicBezTo>
                    <a:pt x="4328773" y="1264157"/>
                    <a:pt x="4324240" y="1268266"/>
                    <a:pt x="4319093" y="1268266"/>
                  </a:cubicBezTo>
                  <a:lnTo>
                    <a:pt x="12253" y="1268266"/>
                  </a:lnTo>
                  <a:cubicBezTo>
                    <a:pt x="5514" y="1268266"/>
                    <a:pt x="0" y="1261147"/>
                    <a:pt x="0" y="1252431"/>
                  </a:cubicBezTo>
                  <a:lnTo>
                    <a:pt x="0" y="15846"/>
                  </a:lnTo>
                  <a:cubicBezTo>
                    <a:pt x="0" y="7130"/>
                    <a:pt x="5514" y="0"/>
                    <a:pt x="12253" y="0"/>
                  </a:cubicBezTo>
                  <a:moveTo>
                    <a:pt x="12253" y="31691"/>
                  </a:moveTo>
                  <a:lnTo>
                    <a:pt x="12253" y="15846"/>
                  </a:lnTo>
                  <a:lnTo>
                    <a:pt x="24505" y="15846"/>
                  </a:lnTo>
                  <a:lnTo>
                    <a:pt x="24505" y="1252431"/>
                  </a:lnTo>
                  <a:lnTo>
                    <a:pt x="12253" y="1252431"/>
                  </a:lnTo>
                  <a:lnTo>
                    <a:pt x="12253" y="1236586"/>
                  </a:lnTo>
                  <a:lnTo>
                    <a:pt x="4319093" y="1236586"/>
                  </a:lnTo>
                  <a:lnTo>
                    <a:pt x="4319093" y="1252431"/>
                  </a:lnTo>
                  <a:lnTo>
                    <a:pt x="4307576" y="1246886"/>
                  </a:lnTo>
                  <a:lnTo>
                    <a:pt x="4485241" y="628593"/>
                  </a:lnTo>
                  <a:lnTo>
                    <a:pt x="4496758" y="634139"/>
                  </a:lnTo>
                  <a:lnTo>
                    <a:pt x="4485241" y="639684"/>
                  </a:lnTo>
                  <a:lnTo>
                    <a:pt x="4307576" y="21391"/>
                  </a:lnTo>
                  <a:lnTo>
                    <a:pt x="4319093" y="15846"/>
                  </a:lnTo>
                  <a:lnTo>
                    <a:pt x="4319093" y="31691"/>
                  </a:lnTo>
                  <a:lnTo>
                    <a:pt x="12253" y="31691"/>
                  </a:lnTo>
                  <a:close/>
                </a:path>
              </a:pathLst>
            </a:custGeom>
            <a:solidFill>
              <a:srgbClr val="FFFFFF"/>
            </a:solidFill>
          </p:spPr>
          <p:txBody>
            <a:bodyPr/>
            <a:lstStyle/>
            <a:p>
              <a:endParaRPr lang="en-US"/>
            </a:p>
          </p:txBody>
        </p:sp>
        <p:sp>
          <p:nvSpPr>
            <p:cNvPr id="36" name="TextBox 36">
              <a:extLst>
                <a:ext uri="{FF2B5EF4-FFF2-40B4-BE49-F238E27FC236}">
                  <a16:creationId xmlns:a16="http://schemas.microsoft.com/office/drawing/2014/main" id="{2369544A-4052-F2C8-EB69-2CECE3B6BD60}"/>
                </a:ext>
              </a:extLst>
            </p:cNvPr>
            <p:cNvSpPr txBox="1"/>
            <p:nvPr/>
          </p:nvSpPr>
          <p:spPr>
            <a:xfrm>
              <a:off x="0" y="-19050"/>
              <a:ext cx="4508926" cy="1287270"/>
            </a:xfrm>
            <a:prstGeom prst="rect">
              <a:avLst/>
            </a:prstGeom>
          </p:spPr>
          <p:txBody>
            <a:bodyPr lIns="50800" tIns="50800" rIns="50800" bIns="50800" rtlCol="0" anchor="ctr"/>
            <a:lstStyle/>
            <a:p>
              <a:pPr algn="ctr">
                <a:lnSpc>
                  <a:spcPts val="1620"/>
                </a:lnSpc>
              </a:pPr>
              <a:r>
                <a:rPr lang="en-US" sz="1350">
                  <a:solidFill>
                    <a:srgbClr val="FFFFFF"/>
                  </a:solidFill>
                  <a:latin typeface="Arimo"/>
                  <a:ea typeface="Arimo"/>
                  <a:cs typeface="Arimo"/>
                  <a:sym typeface="Arimo"/>
                </a:rPr>
                <a:t>B3, B4</a:t>
              </a:r>
            </a:p>
          </p:txBody>
        </p:sp>
      </p:grpSp>
    </p:spTree>
    <p:extLst>
      <p:ext uri="{BB962C8B-B14F-4D97-AF65-F5344CB8AC3E}">
        <p14:creationId xmlns:p14="http://schemas.microsoft.com/office/powerpoint/2010/main" val="12432650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6807">
            <a:off x="13986604" y="2745108"/>
            <a:ext cx="12112141" cy="9843868"/>
          </a:xfrm>
          <a:custGeom>
            <a:avLst/>
            <a:gdLst/>
            <a:ahLst/>
            <a:cxnLst/>
            <a:rect l="l" t="t" r="r" b="b"/>
            <a:pathLst>
              <a:path w="12112141" h="9843868">
                <a:moveTo>
                  <a:pt x="0" y="0"/>
                </a:moveTo>
                <a:lnTo>
                  <a:pt x="12112141" y="0"/>
                </a:lnTo>
                <a:lnTo>
                  <a:pt x="12112141" y="9843867"/>
                </a:lnTo>
                <a:lnTo>
                  <a:pt x="0" y="98438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82435" y="5994571"/>
            <a:ext cx="2055951" cy="1817941"/>
          </a:xfrm>
          <a:custGeom>
            <a:avLst/>
            <a:gdLst/>
            <a:ahLst/>
            <a:cxnLst/>
            <a:rect l="l" t="t" r="r" b="b"/>
            <a:pathLst>
              <a:path w="2055951" h="1817941">
                <a:moveTo>
                  <a:pt x="0" y="0"/>
                </a:moveTo>
                <a:lnTo>
                  <a:pt x="2055951" y="0"/>
                </a:lnTo>
                <a:lnTo>
                  <a:pt x="2055951" y="1817941"/>
                </a:lnTo>
                <a:lnTo>
                  <a:pt x="0" y="1817941"/>
                </a:lnTo>
                <a:lnTo>
                  <a:pt x="0" y="0"/>
                </a:lnTo>
                <a:close/>
              </a:path>
            </a:pathLst>
          </a:custGeom>
          <a:blipFill>
            <a:blip r:embed="rId4"/>
            <a:stretch>
              <a:fillRect l="-11116" r="-10611" b="-51431"/>
            </a:stretch>
          </a:blipFill>
        </p:spPr>
        <p:txBody>
          <a:bodyPr/>
          <a:lstStyle/>
          <a:p>
            <a:endParaRPr lang="en-US"/>
          </a:p>
        </p:txBody>
      </p:sp>
      <p:grpSp>
        <p:nvGrpSpPr>
          <p:cNvPr id="4" name="Group 4"/>
          <p:cNvGrpSpPr/>
          <p:nvPr/>
        </p:nvGrpSpPr>
        <p:grpSpPr>
          <a:xfrm>
            <a:off x="5301770" y="3760028"/>
            <a:ext cx="1614554" cy="1210915"/>
            <a:chOff x="0" y="0"/>
            <a:chExt cx="2433327" cy="1824995"/>
          </a:xfrm>
        </p:grpSpPr>
        <p:sp>
          <p:nvSpPr>
            <p:cNvPr id="5" name="Freeform 5"/>
            <p:cNvSpPr/>
            <p:nvPr/>
          </p:nvSpPr>
          <p:spPr>
            <a:xfrm>
              <a:off x="0" y="0"/>
              <a:ext cx="2433320" cy="1824990"/>
            </a:xfrm>
            <a:custGeom>
              <a:avLst/>
              <a:gdLst/>
              <a:ahLst/>
              <a:cxnLst/>
              <a:rect l="l" t="t" r="r" b="b"/>
              <a:pathLst>
                <a:path w="2433320" h="1824990">
                  <a:moveTo>
                    <a:pt x="0" y="0"/>
                  </a:moveTo>
                  <a:lnTo>
                    <a:pt x="2433320" y="0"/>
                  </a:lnTo>
                  <a:lnTo>
                    <a:pt x="2433320" y="1824990"/>
                  </a:lnTo>
                  <a:lnTo>
                    <a:pt x="0" y="1824990"/>
                  </a:lnTo>
                  <a:lnTo>
                    <a:pt x="0" y="0"/>
                  </a:lnTo>
                  <a:close/>
                </a:path>
              </a:pathLst>
            </a:custGeom>
            <a:blipFill>
              <a:blip r:embed="rId5"/>
              <a:stretch>
                <a:fillRect l="-72" r="-72"/>
              </a:stretch>
            </a:blipFill>
          </p:spPr>
          <p:txBody>
            <a:bodyPr/>
            <a:lstStyle/>
            <a:p>
              <a:endParaRPr lang="en-US"/>
            </a:p>
          </p:txBody>
        </p:sp>
      </p:grpSp>
      <p:grpSp>
        <p:nvGrpSpPr>
          <p:cNvPr id="6" name="Group 6"/>
          <p:cNvGrpSpPr/>
          <p:nvPr/>
        </p:nvGrpSpPr>
        <p:grpSpPr>
          <a:xfrm>
            <a:off x="7803097" y="5979586"/>
            <a:ext cx="1536008" cy="1382408"/>
            <a:chOff x="0" y="0"/>
            <a:chExt cx="2302073" cy="2071867"/>
          </a:xfrm>
        </p:grpSpPr>
        <p:sp>
          <p:nvSpPr>
            <p:cNvPr id="7" name="Freeform 7"/>
            <p:cNvSpPr/>
            <p:nvPr/>
          </p:nvSpPr>
          <p:spPr>
            <a:xfrm>
              <a:off x="0" y="0"/>
              <a:ext cx="2302129" cy="2071878"/>
            </a:xfrm>
            <a:custGeom>
              <a:avLst/>
              <a:gdLst/>
              <a:ahLst/>
              <a:cxnLst/>
              <a:rect l="l" t="t" r="r" b="b"/>
              <a:pathLst>
                <a:path w="2302129" h="2071878">
                  <a:moveTo>
                    <a:pt x="0" y="0"/>
                  </a:moveTo>
                  <a:lnTo>
                    <a:pt x="2302129" y="0"/>
                  </a:lnTo>
                  <a:lnTo>
                    <a:pt x="2302129" y="2071878"/>
                  </a:lnTo>
                  <a:lnTo>
                    <a:pt x="0" y="2071878"/>
                  </a:lnTo>
                  <a:lnTo>
                    <a:pt x="0" y="0"/>
                  </a:lnTo>
                  <a:close/>
                </a:path>
              </a:pathLst>
            </a:custGeom>
            <a:blipFill>
              <a:blip r:embed="rId6"/>
              <a:stretch>
                <a:fillRect r="2"/>
              </a:stretch>
            </a:blipFill>
          </p:spPr>
          <p:txBody>
            <a:bodyPr/>
            <a:lstStyle/>
            <a:p>
              <a:endParaRPr lang="en-US"/>
            </a:p>
          </p:txBody>
        </p:sp>
      </p:grpSp>
      <p:sp>
        <p:nvSpPr>
          <p:cNvPr id="8" name="Freeform 8"/>
          <p:cNvSpPr/>
          <p:nvPr/>
        </p:nvSpPr>
        <p:spPr>
          <a:xfrm>
            <a:off x="-457200" y="-343344"/>
            <a:ext cx="12263550" cy="1494096"/>
          </a:xfrm>
          <a:custGeom>
            <a:avLst/>
            <a:gdLst/>
            <a:ahLst/>
            <a:cxnLst/>
            <a:rect l="l" t="t" r="r" b="b"/>
            <a:pathLst>
              <a:path w="12263550" h="1494096">
                <a:moveTo>
                  <a:pt x="0" y="0"/>
                </a:moveTo>
                <a:lnTo>
                  <a:pt x="12263550" y="0"/>
                </a:lnTo>
                <a:lnTo>
                  <a:pt x="12263550" y="1494096"/>
                </a:lnTo>
                <a:lnTo>
                  <a:pt x="0" y="1494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12573000" y="5914108"/>
            <a:ext cx="1987544" cy="1375900"/>
            <a:chOff x="0" y="0"/>
            <a:chExt cx="4216603" cy="2918991"/>
          </a:xfrm>
        </p:grpSpPr>
        <p:sp>
          <p:nvSpPr>
            <p:cNvPr id="10" name="Freeform 10"/>
            <p:cNvSpPr/>
            <p:nvPr/>
          </p:nvSpPr>
          <p:spPr>
            <a:xfrm>
              <a:off x="0" y="0"/>
              <a:ext cx="4216581" cy="2918968"/>
            </a:xfrm>
            <a:custGeom>
              <a:avLst/>
              <a:gdLst/>
              <a:ahLst/>
              <a:cxnLst/>
              <a:rect l="l" t="t" r="r" b="b"/>
              <a:pathLst>
                <a:path w="4216581" h="2918968">
                  <a:moveTo>
                    <a:pt x="0" y="0"/>
                  </a:moveTo>
                  <a:lnTo>
                    <a:pt x="4216581" y="0"/>
                  </a:lnTo>
                  <a:lnTo>
                    <a:pt x="4216581" y="2918968"/>
                  </a:lnTo>
                  <a:lnTo>
                    <a:pt x="0" y="2918968"/>
                  </a:lnTo>
                  <a:lnTo>
                    <a:pt x="0" y="0"/>
                  </a:lnTo>
                  <a:close/>
                </a:path>
              </a:pathLst>
            </a:custGeom>
            <a:blipFill>
              <a:blip r:embed="rId9"/>
              <a:stretch>
                <a:fillRect l="-13292" r="-13293"/>
              </a:stretch>
            </a:blipFill>
          </p:spPr>
          <p:txBody>
            <a:bodyPr/>
            <a:lstStyle/>
            <a:p>
              <a:endParaRPr lang="en-US"/>
            </a:p>
          </p:txBody>
        </p:sp>
      </p:grpSp>
      <p:grpSp>
        <p:nvGrpSpPr>
          <p:cNvPr id="11" name="Group 11"/>
          <p:cNvGrpSpPr/>
          <p:nvPr/>
        </p:nvGrpSpPr>
        <p:grpSpPr>
          <a:xfrm>
            <a:off x="1295400" y="4074784"/>
            <a:ext cx="1170605" cy="581400"/>
            <a:chOff x="0" y="0"/>
            <a:chExt cx="3790989" cy="1882857"/>
          </a:xfrm>
        </p:grpSpPr>
        <p:sp>
          <p:nvSpPr>
            <p:cNvPr id="12" name="Freeform 12"/>
            <p:cNvSpPr/>
            <p:nvPr/>
          </p:nvSpPr>
          <p:spPr>
            <a:xfrm>
              <a:off x="0" y="0"/>
              <a:ext cx="3790950" cy="1882902"/>
            </a:xfrm>
            <a:custGeom>
              <a:avLst/>
              <a:gdLst/>
              <a:ahLst/>
              <a:cxnLst/>
              <a:rect l="l" t="t" r="r" b="b"/>
              <a:pathLst>
                <a:path w="3790950" h="1882902">
                  <a:moveTo>
                    <a:pt x="0" y="0"/>
                  </a:moveTo>
                  <a:lnTo>
                    <a:pt x="3790950" y="0"/>
                  </a:lnTo>
                  <a:lnTo>
                    <a:pt x="3790950" y="1882902"/>
                  </a:lnTo>
                  <a:lnTo>
                    <a:pt x="0" y="1882902"/>
                  </a:lnTo>
                  <a:lnTo>
                    <a:pt x="0" y="0"/>
                  </a:lnTo>
                  <a:close/>
                </a:path>
              </a:pathLst>
            </a:custGeom>
            <a:blipFill>
              <a:blip r:embed="rId10"/>
              <a:stretch>
                <a:fillRect r="-1" b="2"/>
              </a:stretch>
            </a:blipFill>
          </p:spPr>
          <p:txBody>
            <a:bodyPr/>
            <a:lstStyle/>
            <a:p>
              <a:endParaRPr lang="en-US"/>
            </a:p>
          </p:txBody>
        </p:sp>
      </p:grpSp>
      <p:sp>
        <p:nvSpPr>
          <p:cNvPr id="13" name="Freeform 13"/>
          <p:cNvSpPr/>
          <p:nvPr/>
        </p:nvSpPr>
        <p:spPr>
          <a:xfrm>
            <a:off x="9228667" y="3241802"/>
            <a:ext cx="3511898" cy="1729141"/>
          </a:xfrm>
          <a:custGeom>
            <a:avLst/>
            <a:gdLst/>
            <a:ahLst/>
            <a:cxnLst/>
            <a:rect l="l" t="t" r="r" b="b"/>
            <a:pathLst>
              <a:path w="3511898" h="1729141">
                <a:moveTo>
                  <a:pt x="0" y="0"/>
                </a:moveTo>
                <a:lnTo>
                  <a:pt x="3511898" y="0"/>
                </a:lnTo>
                <a:lnTo>
                  <a:pt x="3511898" y="1729141"/>
                </a:lnTo>
                <a:lnTo>
                  <a:pt x="0" y="1729141"/>
                </a:lnTo>
                <a:lnTo>
                  <a:pt x="0" y="0"/>
                </a:lnTo>
                <a:close/>
              </a:path>
            </a:pathLst>
          </a:custGeom>
          <a:blipFill>
            <a:blip r:embed="rId11"/>
            <a:stretch>
              <a:fillRect/>
            </a:stretch>
          </a:blipFill>
        </p:spPr>
        <p:txBody>
          <a:bodyPr/>
          <a:lstStyle/>
          <a:p>
            <a:endParaRPr lang="en-US"/>
          </a:p>
        </p:txBody>
      </p:sp>
      <p:sp>
        <p:nvSpPr>
          <p:cNvPr id="14" name="TextBox 14"/>
          <p:cNvSpPr txBox="1"/>
          <p:nvPr/>
        </p:nvSpPr>
        <p:spPr>
          <a:xfrm>
            <a:off x="304800" y="306910"/>
            <a:ext cx="14972476" cy="1143000"/>
          </a:xfrm>
          <a:prstGeom prst="rect">
            <a:avLst/>
          </a:prstGeom>
        </p:spPr>
        <p:txBody>
          <a:bodyPr lIns="0" tIns="0" rIns="0" bIns="0" rtlCol="0" anchor="t">
            <a:spAutoFit/>
          </a:bodyPr>
          <a:lstStyle/>
          <a:p>
            <a:pPr algn="l">
              <a:lnSpc>
                <a:spcPts val="4560"/>
              </a:lnSpc>
            </a:pPr>
            <a:r>
              <a:rPr lang="en-US" sz="3800" b="1" spc="133">
                <a:solidFill>
                  <a:srgbClr val="FCFEFF"/>
                </a:solidFill>
                <a:latin typeface="Muli Bold"/>
                <a:ea typeface="Muli Bold"/>
                <a:cs typeface="Muli Bold"/>
                <a:sym typeface="Muli Bold"/>
              </a:rPr>
              <a:t>V. Danh sách tính năng chi tiết</a:t>
            </a:r>
          </a:p>
          <a:p>
            <a:pPr algn="l">
              <a:lnSpc>
                <a:spcPts val="4560"/>
              </a:lnSpc>
            </a:pPr>
            <a:endParaRPr lang="en-US" sz="3800" b="1" spc="133">
              <a:solidFill>
                <a:srgbClr val="FCFEFF"/>
              </a:solidFill>
              <a:latin typeface="Muli Bold"/>
              <a:ea typeface="Muli Bold"/>
              <a:cs typeface="Muli Bold"/>
              <a:sym typeface="Muli Bo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77000" y="-4673659"/>
            <a:ext cx="2915816" cy="12769324"/>
            <a:chOff x="0" y="0"/>
            <a:chExt cx="767951" cy="3363114"/>
          </a:xfrm>
        </p:grpSpPr>
        <p:sp>
          <p:nvSpPr>
            <p:cNvPr id="3" name="Freeform 3"/>
            <p:cNvSpPr/>
            <p:nvPr/>
          </p:nvSpPr>
          <p:spPr>
            <a:xfrm>
              <a:off x="0" y="0"/>
              <a:ext cx="767951" cy="3363114"/>
            </a:xfrm>
            <a:custGeom>
              <a:avLst/>
              <a:gdLst/>
              <a:ahLst/>
              <a:cxnLst/>
              <a:rect l="l" t="t" r="r" b="b"/>
              <a:pathLst>
                <a:path w="767951" h="3363114">
                  <a:moveTo>
                    <a:pt x="90275" y="0"/>
                  </a:moveTo>
                  <a:lnTo>
                    <a:pt x="677676" y="0"/>
                  </a:lnTo>
                  <a:cubicBezTo>
                    <a:pt x="727534" y="0"/>
                    <a:pt x="767951" y="40417"/>
                    <a:pt x="767951" y="90275"/>
                  </a:cubicBezTo>
                  <a:lnTo>
                    <a:pt x="767951" y="3272839"/>
                  </a:lnTo>
                  <a:cubicBezTo>
                    <a:pt x="767951" y="3322697"/>
                    <a:pt x="727534" y="3363114"/>
                    <a:pt x="677676" y="3363114"/>
                  </a:cubicBezTo>
                  <a:lnTo>
                    <a:pt x="90275" y="3363114"/>
                  </a:lnTo>
                  <a:cubicBezTo>
                    <a:pt x="40417" y="3363114"/>
                    <a:pt x="0" y="3322697"/>
                    <a:pt x="0" y="3272839"/>
                  </a:cubicBezTo>
                  <a:lnTo>
                    <a:pt x="0" y="90275"/>
                  </a:lnTo>
                  <a:cubicBezTo>
                    <a:pt x="0" y="40417"/>
                    <a:pt x="40417" y="0"/>
                    <a:pt x="90275" y="0"/>
                  </a:cubicBezTo>
                  <a:close/>
                </a:path>
              </a:pathLst>
            </a:custGeom>
            <a:solidFill>
              <a:srgbClr val="3275C5"/>
            </a:solidFill>
          </p:spPr>
          <p:txBody>
            <a:bodyPr/>
            <a:lstStyle/>
            <a:p>
              <a:endParaRPr lang="en-US"/>
            </a:p>
          </p:txBody>
        </p:sp>
        <p:sp>
          <p:nvSpPr>
            <p:cNvPr id="4" name="TextBox 4"/>
            <p:cNvSpPr txBox="1"/>
            <p:nvPr/>
          </p:nvSpPr>
          <p:spPr>
            <a:xfrm>
              <a:off x="0" y="-38100"/>
              <a:ext cx="767951" cy="34012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6263500" y="1381482"/>
            <a:ext cx="768784" cy="724139"/>
            <a:chOff x="0" y="0"/>
            <a:chExt cx="202478" cy="190720"/>
          </a:xfrm>
        </p:grpSpPr>
        <p:sp>
          <p:nvSpPr>
            <p:cNvPr id="6" name="Freeform 6"/>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7" name="TextBox 7"/>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462458" y="1613053"/>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1455058" y="-1289352"/>
            <a:ext cx="2850718" cy="12769324"/>
            <a:chOff x="0" y="0"/>
            <a:chExt cx="750806" cy="3363114"/>
          </a:xfrm>
        </p:grpSpPr>
        <p:sp>
          <p:nvSpPr>
            <p:cNvPr id="10" name="Freeform 10"/>
            <p:cNvSpPr/>
            <p:nvPr/>
          </p:nvSpPr>
          <p:spPr>
            <a:xfrm>
              <a:off x="0" y="0"/>
              <a:ext cx="750806" cy="3363114"/>
            </a:xfrm>
            <a:custGeom>
              <a:avLst/>
              <a:gdLst/>
              <a:ahLst/>
              <a:cxnLst/>
              <a:rect l="l" t="t" r="r" b="b"/>
              <a:pathLst>
                <a:path w="750806" h="3363114">
                  <a:moveTo>
                    <a:pt x="92336" y="0"/>
                  </a:moveTo>
                  <a:lnTo>
                    <a:pt x="658470" y="0"/>
                  </a:lnTo>
                  <a:cubicBezTo>
                    <a:pt x="709466" y="0"/>
                    <a:pt x="750806" y="41340"/>
                    <a:pt x="750806" y="92336"/>
                  </a:cubicBezTo>
                  <a:lnTo>
                    <a:pt x="750806" y="3270777"/>
                  </a:lnTo>
                  <a:cubicBezTo>
                    <a:pt x="750806" y="3295267"/>
                    <a:pt x="741078" y="3318753"/>
                    <a:pt x="723762" y="3336069"/>
                  </a:cubicBezTo>
                  <a:cubicBezTo>
                    <a:pt x="706445" y="3353386"/>
                    <a:pt x="682959" y="3363114"/>
                    <a:pt x="658470" y="3363114"/>
                  </a:cubicBezTo>
                  <a:lnTo>
                    <a:pt x="92336" y="3363114"/>
                  </a:lnTo>
                  <a:cubicBezTo>
                    <a:pt x="41340" y="3363114"/>
                    <a:pt x="0" y="3321774"/>
                    <a:pt x="0" y="3270777"/>
                  </a:cubicBezTo>
                  <a:lnTo>
                    <a:pt x="0" y="92336"/>
                  </a:lnTo>
                  <a:cubicBezTo>
                    <a:pt x="0" y="41340"/>
                    <a:pt x="41340" y="0"/>
                    <a:pt x="92336" y="0"/>
                  </a:cubicBezTo>
                  <a:close/>
                </a:path>
              </a:pathLst>
            </a:custGeom>
            <a:solidFill>
              <a:srgbClr val="3275C5"/>
            </a:solidFill>
          </p:spPr>
          <p:txBody>
            <a:bodyPr/>
            <a:lstStyle/>
            <a:p>
              <a:endParaRPr lang="en-US"/>
            </a:p>
          </p:txBody>
        </p:sp>
        <p:sp>
          <p:nvSpPr>
            <p:cNvPr id="11" name="TextBox 11"/>
            <p:cNvSpPr txBox="1"/>
            <p:nvPr/>
          </p:nvSpPr>
          <p:spPr>
            <a:xfrm>
              <a:off x="0" y="-38100"/>
              <a:ext cx="750806" cy="340121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6209009" y="4733240"/>
            <a:ext cx="768784" cy="724139"/>
            <a:chOff x="0" y="0"/>
            <a:chExt cx="202478" cy="190720"/>
          </a:xfrm>
        </p:grpSpPr>
        <p:sp>
          <p:nvSpPr>
            <p:cNvPr id="13" name="Freeform 13"/>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14" name="TextBox 14"/>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6407967" y="4964811"/>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rot="5400000">
            <a:off x="11338089" y="1995319"/>
            <a:ext cx="2975674" cy="12769324"/>
            <a:chOff x="0" y="0"/>
            <a:chExt cx="783717" cy="3363114"/>
          </a:xfrm>
        </p:grpSpPr>
        <p:sp>
          <p:nvSpPr>
            <p:cNvPr id="17" name="Freeform 17"/>
            <p:cNvSpPr/>
            <p:nvPr/>
          </p:nvSpPr>
          <p:spPr>
            <a:xfrm>
              <a:off x="0" y="0"/>
              <a:ext cx="783717" cy="3363114"/>
            </a:xfrm>
            <a:custGeom>
              <a:avLst/>
              <a:gdLst/>
              <a:ahLst/>
              <a:cxnLst/>
              <a:rect l="l" t="t" r="r" b="b"/>
              <a:pathLst>
                <a:path w="783717" h="3363114">
                  <a:moveTo>
                    <a:pt x="88459" y="0"/>
                  </a:moveTo>
                  <a:lnTo>
                    <a:pt x="695258" y="0"/>
                  </a:lnTo>
                  <a:cubicBezTo>
                    <a:pt x="718718" y="0"/>
                    <a:pt x="741218" y="9320"/>
                    <a:pt x="757808" y="25909"/>
                  </a:cubicBezTo>
                  <a:cubicBezTo>
                    <a:pt x="774397" y="42498"/>
                    <a:pt x="783717" y="64998"/>
                    <a:pt x="783717" y="88459"/>
                  </a:cubicBezTo>
                  <a:lnTo>
                    <a:pt x="783717" y="3274655"/>
                  </a:lnTo>
                  <a:cubicBezTo>
                    <a:pt x="783717" y="3323510"/>
                    <a:pt x="744112" y="3363114"/>
                    <a:pt x="695258" y="3363114"/>
                  </a:cubicBezTo>
                  <a:lnTo>
                    <a:pt x="88459" y="3363114"/>
                  </a:lnTo>
                  <a:cubicBezTo>
                    <a:pt x="39604" y="3363114"/>
                    <a:pt x="0" y="3323510"/>
                    <a:pt x="0" y="3274655"/>
                  </a:cubicBezTo>
                  <a:lnTo>
                    <a:pt x="0" y="88459"/>
                  </a:lnTo>
                  <a:cubicBezTo>
                    <a:pt x="0" y="39604"/>
                    <a:pt x="39604" y="0"/>
                    <a:pt x="88459" y="0"/>
                  </a:cubicBezTo>
                  <a:close/>
                </a:path>
              </a:pathLst>
            </a:custGeom>
            <a:solidFill>
              <a:srgbClr val="3275C5"/>
            </a:solidFill>
          </p:spPr>
          <p:txBody>
            <a:bodyPr/>
            <a:lstStyle/>
            <a:p>
              <a:endParaRPr lang="en-US"/>
            </a:p>
          </p:txBody>
        </p:sp>
        <p:sp>
          <p:nvSpPr>
            <p:cNvPr id="18" name="TextBox 18"/>
            <p:cNvSpPr txBox="1"/>
            <p:nvPr/>
          </p:nvSpPr>
          <p:spPr>
            <a:xfrm>
              <a:off x="0" y="-38100"/>
              <a:ext cx="783717" cy="340121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6154519" y="8080389"/>
            <a:ext cx="768784" cy="724139"/>
            <a:chOff x="0" y="0"/>
            <a:chExt cx="202478" cy="190720"/>
          </a:xfrm>
        </p:grpSpPr>
        <p:sp>
          <p:nvSpPr>
            <p:cNvPr id="20" name="Freeform 20"/>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21" name="TextBox 21"/>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353477" y="8311960"/>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3" name="Group 23"/>
          <p:cNvGrpSpPr/>
          <p:nvPr/>
        </p:nvGrpSpPr>
        <p:grpSpPr>
          <a:xfrm>
            <a:off x="691703" y="3004000"/>
            <a:ext cx="4640327" cy="4486362"/>
            <a:chOff x="0" y="0"/>
            <a:chExt cx="1222144" cy="1181593"/>
          </a:xfrm>
        </p:grpSpPr>
        <p:sp>
          <p:nvSpPr>
            <p:cNvPr id="24" name="Freeform 24"/>
            <p:cNvSpPr/>
            <p:nvPr/>
          </p:nvSpPr>
          <p:spPr>
            <a:xfrm>
              <a:off x="0" y="0"/>
              <a:ext cx="1222144" cy="1181593"/>
            </a:xfrm>
            <a:custGeom>
              <a:avLst/>
              <a:gdLst/>
              <a:ahLst/>
              <a:cxnLst/>
              <a:rect l="l" t="t" r="r" b="b"/>
              <a:pathLst>
                <a:path w="1222144" h="1181593">
                  <a:moveTo>
                    <a:pt x="85088" y="0"/>
                  </a:moveTo>
                  <a:lnTo>
                    <a:pt x="1137055" y="0"/>
                  </a:lnTo>
                  <a:cubicBezTo>
                    <a:pt x="1184049" y="0"/>
                    <a:pt x="1222144" y="38095"/>
                    <a:pt x="1222144" y="85088"/>
                  </a:cubicBezTo>
                  <a:lnTo>
                    <a:pt x="1222144" y="1096505"/>
                  </a:lnTo>
                  <a:cubicBezTo>
                    <a:pt x="1222144" y="1143498"/>
                    <a:pt x="1184049" y="1181593"/>
                    <a:pt x="1137055" y="1181593"/>
                  </a:cubicBezTo>
                  <a:lnTo>
                    <a:pt x="85088" y="1181593"/>
                  </a:lnTo>
                  <a:cubicBezTo>
                    <a:pt x="38095" y="1181593"/>
                    <a:pt x="0" y="1143498"/>
                    <a:pt x="0" y="1096505"/>
                  </a:cubicBezTo>
                  <a:lnTo>
                    <a:pt x="0" y="85088"/>
                  </a:lnTo>
                  <a:cubicBezTo>
                    <a:pt x="0" y="38095"/>
                    <a:pt x="38095" y="0"/>
                    <a:pt x="85088" y="0"/>
                  </a:cubicBezTo>
                  <a:close/>
                </a:path>
              </a:pathLst>
            </a:custGeom>
            <a:solidFill>
              <a:srgbClr val="000000">
                <a:alpha val="0"/>
              </a:srgbClr>
            </a:solidFill>
            <a:ln w="38100" cap="rnd">
              <a:solidFill>
                <a:srgbClr val="3275C5"/>
              </a:solidFill>
              <a:prstDash val="solid"/>
              <a:round/>
            </a:ln>
          </p:spPr>
          <p:txBody>
            <a:bodyPr/>
            <a:lstStyle/>
            <a:p>
              <a:endParaRPr lang="en-US"/>
            </a:p>
          </p:txBody>
        </p:sp>
        <p:sp>
          <p:nvSpPr>
            <p:cNvPr id="25" name="TextBox 25"/>
            <p:cNvSpPr txBox="1"/>
            <p:nvPr/>
          </p:nvSpPr>
          <p:spPr>
            <a:xfrm>
              <a:off x="0" y="-19050"/>
              <a:ext cx="1222144" cy="1200643"/>
            </a:xfrm>
            <a:prstGeom prst="rect">
              <a:avLst/>
            </a:prstGeom>
          </p:spPr>
          <p:txBody>
            <a:bodyPr lIns="50800" tIns="50800" rIns="50800" bIns="50800" rtlCol="0" anchor="ctr"/>
            <a:lstStyle/>
            <a:p>
              <a:pPr algn="ctr">
                <a:lnSpc>
                  <a:spcPts val="3079"/>
                </a:lnSpc>
              </a:pPr>
              <a:endParaRPr/>
            </a:p>
          </p:txBody>
        </p:sp>
      </p:grpSp>
      <p:sp>
        <p:nvSpPr>
          <p:cNvPr id="26" name="Freeform 26"/>
          <p:cNvSpPr/>
          <p:nvPr/>
        </p:nvSpPr>
        <p:spPr>
          <a:xfrm>
            <a:off x="1173796" y="3168911"/>
            <a:ext cx="3694812" cy="3267078"/>
          </a:xfrm>
          <a:custGeom>
            <a:avLst/>
            <a:gdLst/>
            <a:ahLst/>
            <a:cxnLst/>
            <a:rect l="l" t="t" r="r" b="b"/>
            <a:pathLst>
              <a:path w="3694812" h="3267078">
                <a:moveTo>
                  <a:pt x="0" y="0"/>
                </a:moveTo>
                <a:lnTo>
                  <a:pt x="3694812" y="0"/>
                </a:lnTo>
                <a:lnTo>
                  <a:pt x="3694812" y="3267078"/>
                </a:lnTo>
                <a:lnTo>
                  <a:pt x="0" y="3267078"/>
                </a:lnTo>
                <a:lnTo>
                  <a:pt x="0" y="0"/>
                </a:lnTo>
                <a:close/>
              </a:path>
            </a:pathLst>
          </a:custGeom>
          <a:blipFill>
            <a:blip r:embed="rId4"/>
            <a:stretch>
              <a:fillRect l="-11116" r="-10611" b="-51431"/>
            </a:stretch>
          </a:blipFill>
        </p:spPr>
        <p:txBody>
          <a:bodyPr/>
          <a:lstStyle/>
          <a:p>
            <a:endParaRPr lang="en-US"/>
          </a:p>
        </p:txBody>
      </p:sp>
      <p:sp>
        <p:nvSpPr>
          <p:cNvPr id="27" name="TextBox 27"/>
          <p:cNvSpPr txBox="1"/>
          <p:nvPr/>
        </p:nvSpPr>
        <p:spPr>
          <a:xfrm>
            <a:off x="7181411" y="265188"/>
            <a:ext cx="11106589" cy="303297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Quản lý kết nối:</a:t>
            </a:r>
          </a:p>
          <a:p>
            <a:pPr algn="l">
              <a:lnSpc>
                <a:spcPts val="3041"/>
              </a:lnSpc>
            </a:pPr>
            <a:r>
              <a:rPr lang="en-US" sz="1799" spc="224">
                <a:solidFill>
                  <a:srgbClr val="FFFFFF"/>
                </a:solidFill>
                <a:latin typeface="Inter"/>
                <a:ea typeface="Inter"/>
                <a:cs typeface="Inter"/>
                <a:sym typeface="Inter"/>
              </a:rPr>
              <a:t>Giao diện quản lý kết nối tập trung, cho phép kết nối đến nhiều loại data source:</a:t>
            </a:r>
          </a:p>
          <a:p>
            <a:pPr marL="388618" lvl="1" indent="-194309" algn="l">
              <a:lnSpc>
                <a:spcPts val="3041"/>
              </a:lnSpc>
              <a:buFont typeface="Arial"/>
              <a:buChar char="•"/>
            </a:pPr>
            <a:r>
              <a:rPr lang="en-US" sz="1799">
                <a:solidFill>
                  <a:srgbClr val="FFFFFF"/>
                </a:solidFill>
                <a:latin typeface="Inter"/>
                <a:ea typeface="Inter"/>
                <a:cs typeface="Inter"/>
                <a:sym typeface="Inter"/>
              </a:rPr>
              <a:t>Batching Ingestion: hỗ trợ kết nối dữ liệu dạng database với nhiều loại database khác nhau (Oracle, MySQL, MSSQL…)</a:t>
            </a:r>
          </a:p>
          <a:p>
            <a:pPr marL="388618" lvl="1" indent="-194309" algn="l">
              <a:lnSpc>
                <a:spcPts val="3041"/>
              </a:lnSpc>
              <a:buFont typeface="Arial"/>
              <a:buChar char="•"/>
            </a:pPr>
            <a:r>
              <a:rPr lang="en-US" sz="1799">
                <a:solidFill>
                  <a:srgbClr val="FFFFFF"/>
                </a:solidFill>
                <a:latin typeface="Inter"/>
                <a:ea typeface="Inter"/>
                <a:cs typeface="Inter"/>
                <a:sym typeface="Inter"/>
              </a:rPr>
              <a:t>File Ingestion: hỗ trợ kết nối dữ liệu dạng file (SFTP, SSH…)</a:t>
            </a:r>
          </a:p>
          <a:p>
            <a:pPr marL="388618" lvl="1" indent="-194309" algn="l">
              <a:lnSpc>
                <a:spcPts val="3041"/>
              </a:lnSpc>
              <a:buFont typeface="Arial"/>
              <a:buChar char="•"/>
            </a:pPr>
            <a:r>
              <a:rPr lang="en-US" sz="1799">
                <a:solidFill>
                  <a:srgbClr val="FFFFFF"/>
                </a:solidFill>
                <a:latin typeface="Inter"/>
                <a:ea typeface="Inter"/>
                <a:cs typeface="Inter"/>
                <a:sym typeface="Inter"/>
              </a:rPr>
              <a:t>Streaming Ingestion: hỗ trợ kết nối dữ liệu dạng streaming near real time (Kafka, RabbitMQ…)</a:t>
            </a:r>
          </a:p>
          <a:p>
            <a:pPr marL="388618" lvl="1" indent="-194309" algn="l">
              <a:lnSpc>
                <a:spcPts val="3041"/>
              </a:lnSpc>
              <a:buFont typeface="Arial"/>
              <a:buChar char="•"/>
            </a:pPr>
            <a:r>
              <a:rPr lang="en-US" sz="1799">
                <a:solidFill>
                  <a:srgbClr val="FFFFFF"/>
                </a:solidFill>
                <a:latin typeface="Inter"/>
                <a:ea typeface="Inter"/>
                <a:cs typeface="Inter"/>
                <a:sym typeface="Inter"/>
              </a:rPr>
              <a:t>API Ingestion: hỗ trợ kết nối dữ liệu dạng API (Rest, Soap…)</a:t>
            </a:r>
          </a:p>
          <a:p>
            <a:pPr algn="l">
              <a:lnSpc>
                <a:spcPts val="3138"/>
              </a:lnSpc>
            </a:pPr>
            <a:endParaRPr lang="en-US" sz="1799">
              <a:solidFill>
                <a:srgbClr val="FFFFFF"/>
              </a:solidFill>
              <a:latin typeface="Inter"/>
              <a:ea typeface="Inter"/>
              <a:cs typeface="Inter"/>
              <a:sym typeface="Inter"/>
            </a:endParaRPr>
          </a:p>
        </p:txBody>
      </p:sp>
      <p:sp>
        <p:nvSpPr>
          <p:cNvPr id="28" name="TextBox 28"/>
          <p:cNvSpPr txBox="1"/>
          <p:nvPr/>
        </p:nvSpPr>
        <p:spPr>
          <a:xfrm>
            <a:off x="7201142" y="4423695"/>
            <a:ext cx="10615774" cy="150897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Tích hợp dữ liệu:</a:t>
            </a:r>
          </a:p>
          <a:p>
            <a:pPr algn="l">
              <a:lnSpc>
                <a:spcPts val="3041"/>
              </a:lnSpc>
            </a:pPr>
            <a:r>
              <a:rPr lang="en-US" sz="1799">
                <a:solidFill>
                  <a:srgbClr val="FFFFFF"/>
                </a:solidFill>
                <a:latin typeface="Inter"/>
                <a:ea typeface="Inter"/>
                <a:cs typeface="Inter"/>
                <a:sym typeface="Inter"/>
              </a:rPr>
              <a:t>Cho phép tích hợp dữ liệu đầu ra của hệ thống Mediation Gateway với nhiều database khác nhau, từ RDBMS (Oracle, MySQL…) đến No-SQL (Hadoop) đến API service (đối tác, vendor…)</a:t>
            </a:r>
          </a:p>
          <a:p>
            <a:pPr algn="l">
              <a:lnSpc>
                <a:spcPts val="3138"/>
              </a:lnSpc>
            </a:pPr>
            <a:endParaRPr lang="en-US" sz="1799">
              <a:solidFill>
                <a:srgbClr val="FFFFFF"/>
              </a:solidFill>
              <a:latin typeface="Inter"/>
              <a:ea typeface="Inter"/>
              <a:cs typeface="Inter"/>
              <a:sym typeface="Inter"/>
            </a:endParaRPr>
          </a:p>
        </p:txBody>
      </p:sp>
      <p:sp>
        <p:nvSpPr>
          <p:cNvPr id="29" name="TextBox 29"/>
          <p:cNvSpPr txBox="1"/>
          <p:nvPr/>
        </p:nvSpPr>
        <p:spPr>
          <a:xfrm>
            <a:off x="7181411" y="6951252"/>
            <a:ext cx="11106589" cy="341397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Xử lý dữ liệu:</a:t>
            </a:r>
          </a:p>
          <a:p>
            <a:pPr marL="388618" lvl="1" indent="-194309" algn="l">
              <a:lnSpc>
                <a:spcPts val="3041"/>
              </a:lnSpc>
              <a:buFont typeface="Arial"/>
              <a:buChar char="•"/>
            </a:pPr>
            <a:r>
              <a:rPr lang="en-US" sz="1799">
                <a:solidFill>
                  <a:srgbClr val="FFFFFF"/>
                </a:solidFill>
                <a:latin typeface="Inter"/>
                <a:ea typeface="Inter"/>
                <a:cs typeface="Inter"/>
                <a:sym typeface="Inter"/>
              </a:rPr>
              <a:t>Cho phép cấu hình tham số cho từng bước xử lý dữ liệu (get, unzip, convert, filter, combine, push, load/write)</a:t>
            </a:r>
          </a:p>
          <a:p>
            <a:pPr marL="388618" lvl="1" indent="-194309" algn="l">
              <a:lnSpc>
                <a:spcPts val="3041"/>
              </a:lnSpc>
              <a:buFont typeface="Arial"/>
              <a:buChar char="•"/>
            </a:pPr>
            <a:r>
              <a:rPr lang="en-US" sz="1799">
                <a:solidFill>
                  <a:srgbClr val="FFFFFF"/>
                </a:solidFill>
                <a:latin typeface="Inter"/>
                <a:ea typeface="Inter"/>
                <a:cs typeface="Inter"/>
                <a:sym typeface="Inter"/>
              </a:rPr>
              <a:t>Cấu hình DataFlow để đảm bảo thiết lập 01 luồng dữ liệu hoàn chỉnh (ví dụ một luồng mới cần get =&gt; convert =&gt; push =&gt; load hoặc get =&gt; unzip =&gt; filter =&gt; write)</a:t>
            </a:r>
          </a:p>
          <a:p>
            <a:pPr marL="388618" lvl="1" indent="-194309" algn="l">
              <a:lnSpc>
                <a:spcPts val="3041"/>
              </a:lnSpc>
              <a:buFont typeface="Arial"/>
              <a:buChar char="•"/>
            </a:pPr>
            <a:r>
              <a:rPr lang="en-US" sz="1799">
                <a:solidFill>
                  <a:srgbClr val="FFFFFF"/>
                </a:solidFill>
                <a:latin typeface="Inter"/>
                <a:ea typeface="Inter"/>
                <a:cs typeface="Inter"/>
                <a:sym typeface="Inter"/>
              </a:rPr>
              <a:t>Cấu hình module đảm bảo chất lượng dữ liệu, ví dụ so sánh số lượng bản ghi get và convert…</a:t>
            </a:r>
          </a:p>
          <a:p>
            <a:pPr marL="388618" lvl="1" indent="-194309" algn="l">
              <a:lnSpc>
                <a:spcPts val="3041"/>
              </a:lnSpc>
              <a:buFont typeface="Arial"/>
              <a:buChar char="•"/>
            </a:pPr>
            <a:r>
              <a:rPr lang="en-US" sz="1799">
                <a:solidFill>
                  <a:srgbClr val="FFFFFF"/>
                </a:solidFill>
                <a:latin typeface="Inter"/>
                <a:ea typeface="Inter"/>
                <a:cs typeface="Inter"/>
                <a:sym typeface="Inter"/>
              </a:rPr>
              <a:t>Cho phép xử lý dữ liệu near real time với các luồng cần mức độ SLA cao</a:t>
            </a:r>
          </a:p>
          <a:p>
            <a:pPr algn="l">
              <a:lnSpc>
                <a:spcPts val="3041"/>
              </a:lnSpc>
            </a:pPr>
            <a:endParaRPr lang="en-US" sz="1799">
              <a:solidFill>
                <a:srgbClr val="FFFFFF"/>
              </a:solidFill>
              <a:latin typeface="Inter"/>
              <a:ea typeface="Inter"/>
              <a:cs typeface="Inter"/>
              <a:sym typeface="Inter"/>
            </a:endParaRPr>
          </a:p>
          <a:p>
            <a:pPr algn="l">
              <a:lnSpc>
                <a:spcPts val="3138"/>
              </a:lnSpc>
            </a:pPr>
            <a:endParaRPr lang="en-US" sz="1799">
              <a:solidFill>
                <a:srgbClr val="FFFFFF"/>
              </a:solidFill>
              <a:latin typeface="Inter"/>
              <a:ea typeface="Inter"/>
              <a:cs typeface="Inter"/>
              <a:sym typeface="Inter"/>
            </a:endParaRPr>
          </a:p>
        </p:txBody>
      </p:sp>
      <p:sp>
        <p:nvSpPr>
          <p:cNvPr id="30" name="TextBox 30"/>
          <p:cNvSpPr txBox="1"/>
          <p:nvPr/>
        </p:nvSpPr>
        <p:spPr>
          <a:xfrm>
            <a:off x="1675405" y="6180626"/>
            <a:ext cx="2984500"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Mediation</a:t>
            </a:r>
          </a:p>
        </p:txBody>
      </p:sp>
      <p:sp>
        <p:nvSpPr>
          <p:cNvPr id="31" name="TextBox 31"/>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INGESTION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099458" y="-4333458"/>
            <a:ext cx="3670898" cy="12769324"/>
            <a:chOff x="0" y="0"/>
            <a:chExt cx="966821" cy="3363114"/>
          </a:xfrm>
        </p:grpSpPr>
        <p:sp>
          <p:nvSpPr>
            <p:cNvPr id="3" name="Freeform 3"/>
            <p:cNvSpPr/>
            <p:nvPr/>
          </p:nvSpPr>
          <p:spPr>
            <a:xfrm>
              <a:off x="0" y="0"/>
              <a:ext cx="966821" cy="3363114"/>
            </a:xfrm>
            <a:custGeom>
              <a:avLst/>
              <a:gdLst/>
              <a:ahLst/>
              <a:cxnLst/>
              <a:rect l="l" t="t" r="r" b="b"/>
              <a:pathLst>
                <a:path w="966821" h="3363114">
                  <a:moveTo>
                    <a:pt x="71706" y="0"/>
                  </a:moveTo>
                  <a:lnTo>
                    <a:pt x="895115" y="0"/>
                  </a:lnTo>
                  <a:cubicBezTo>
                    <a:pt x="934717" y="0"/>
                    <a:pt x="966821" y="32104"/>
                    <a:pt x="966821" y="71706"/>
                  </a:cubicBezTo>
                  <a:lnTo>
                    <a:pt x="966821" y="3291408"/>
                  </a:lnTo>
                  <a:cubicBezTo>
                    <a:pt x="966821" y="3331010"/>
                    <a:pt x="934717" y="3363114"/>
                    <a:pt x="895115" y="3363114"/>
                  </a:cubicBezTo>
                  <a:lnTo>
                    <a:pt x="71706" y="3363114"/>
                  </a:lnTo>
                  <a:cubicBezTo>
                    <a:pt x="32104" y="3363114"/>
                    <a:pt x="0" y="3331010"/>
                    <a:pt x="0" y="3291408"/>
                  </a:cubicBezTo>
                  <a:lnTo>
                    <a:pt x="0" y="71706"/>
                  </a:lnTo>
                  <a:cubicBezTo>
                    <a:pt x="0" y="32104"/>
                    <a:pt x="32104" y="0"/>
                    <a:pt x="71706" y="0"/>
                  </a:cubicBezTo>
                  <a:close/>
                </a:path>
              </a:pathLst>
            </a:custGeom>
            <a:solidFill>
              <a:srgbClr val="3275C5"/>
            </a:solidFill>
          </p:spPr>
          <p:txBody>
            <a:bodyPr/>
            <a:lstStyle/>
            <a:p>
              <a:endParaRPr lang="en-US"/>
            </a:p>
          </p:txBody>
        </p:sp>
        <p:sp>
          <p:nvSpPr>
            <p:cNvPr id="4" name="TextBox 4"/>
            <p:cNvSpPr txBox="1"/>
            <p:nvPr/>
          </p:nvSpPr>
          <p:spPr>
            <a:xfrm>
              <a:off x="0" y="-38100"/>
              <a:ext cx="966821" cy="34012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6263500" y="1381482"/>
            <a:ext cx="768784" cy="724139"/>
            <a:chOff x="0" y="0"/>
            <a:chExt cx="202478" cy="190720"/>
          </a:xfrm>
        </p:grpSpPr>
        <p:sp>
          <p:nvSpPr>
            <p:cNvPr id="6" name="Freeform 6"/>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7" name="TextBox 7"/>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462458" y="1613053"/>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2376603" y="-1821961"/>
            <a:ext cx="980628" cy="12769324"/>
            <a:chOff x="0" y="0"/>
            <a:chExt cx="258272" cy="3363114"/>
          </a:xfrm>
        </p:grpSpPr>
        <p:sp>
          <p:nvSpPr>
            <p:cNvPr id="10" name="Freeform 10"/>
            <p:cNvSpPr/>
            <p:nvPr/>
          </p:nvSpPr>
          <p:spPr>
            <a:xfrm>
              <a:off x="0" y="0"/>
              <a:ext cx="258272" cy="3363114"/>
            </a:xfrm>
            <a:custGeom>
              <a:avLst/>
              <a:gdLst/>
              <a:ahLst/>
              <a:cxnLst/>
              <a:rect l="l" t="t" r="r" b="b"/>
              <a:pathLst>
                <a:path w="258272" h="3363114">
                  <a:moveTo>
                    <a:pt x="129136" y="0"/>
                  </a:moveTo>
                  <a:lnTo>
                    <a:pt x="129136" y="0"/>
                  </a:lnTo>
                  <a:cubicBezTo>
                    <a:pt x="163385" y="0"/>
                    <a:pt x="196232" y="13605"/>
                    <a:pt x="220449" y="37823"/>
                  </a:cubicBezTo>
                  <a:cubicBezTo>
                    <a:pt x="244667" y="62041"/>
                    <a:pt x="258272" y="94887"/>
                    <a:pt x="258272" y="129136"/>
                  </a:cubicBezTo>
                  <a:lnTo>
                    <a:pt x="258272" y="3233978"/>
                  </a:lnTo>
                  <a:cubicBezTo>
                    <a:pt x="258272" y="3305298"/>
                    <a:pt x="200456" y="3363114"/>
                    <a:pt x="129136" y="3363114"/>
                  </a:cubicBezTo>
                  <a:lnTo>
                    <a:pt x="129136" y="3363114"/>
                  </a:lnTo>
                  <a:cubicBezTo>
                    <a:pt x="57816" y="3363114"/>
                    <a:pt x="0" y="3305298"/>
                    <a:pt x="0" y="3233978"/>
                  </a:cubicBezTo>
                  <a:lnTo>
                    <a:pt x="0" y="129136"/>
                  </a:lnTo>
                  <a:cubicBezTo>
                    <a:pt x="0" y="57816"/>
                    <a:pt x="57816" y="0"/>
                    <a:pt x="129136" y="0"/>
                  </a:cubicBezTo>
                  <a:close/>
                </a:path>
              </a:pathLst>
            </a:custGeom>
            <a:solidFill>
              <a:srgbClr val="3275C5"/>
            </a:solidFill>
          </p:spPr>
          <p:txBody>
            <a:bodyPr/>
            <a:lstStyle/>
            <a:p>
              <a:endParaRPr lang="en-US"/>
            </a:p>
          </p:txBody>
        </p:sp>
        <p:sp>
          <p:nvSpPr>
            <p:cNvPr id="11" name="TextBox 11"/>
            <p:cNvSpPr txBox="1"/>
            <p:nvPr/>
          </p:nvSpPr>
          <p:spPr>
            <a:xfrm>
              <a:off x="0" y="-38100"/>
              <a:ext cx="258272" cy="340121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6263500" y="4200632"/>
            <a:ext cx="768784" cy="724139"/>
            <a:chOff x="0" y="0"/>
            <a:chExt cx="202478" cy="190720"/>
          </a:xfrm>
        </p:grpSpPr>
        <p:sp>
          <p:nvSpPr>
            <p:cNvPr id="13" name="Freeform 13"/>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14" name="TextBox 14"/>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6462458" y="4432203"/>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rot="5400000">
            <a:off x="11677040" y="78621"/>
            <a:ext cx="2515736" cy="12769324"/>
            <a:chOff x="0" y="0"/>
            <a:chExt cx="662581" cy="3363114"/>
          </a:xfrm>
        </p:grpSpPr>
        <p:sp>
          <p:nvSpPr>
            <p:cNvPr id="17" name="Freeform 17"/>
            <p:cNvSpPr/>
            <p:nvPr/>
          </p:nvSpPr>
          <p:spPr>
            <a:xfrm>
              <a:off x="0" y="0"/>
              <a:ext cx="662581" cy="3363114"/>
            </a:xfrm>
            <a:custGeom>
              <a:avLst/>
              <a:gdLst/>
              <a:ahLst/>
              <a:cxnLst/>
              <a:rect l="l" t="t" r="r" b="b"/>
              <a:pathLst>
                <a:path w="662581" h="3363114">
                  <a:moveTo>
                    <a:pt x="104632" y="0"/>
                  </a:moveTo>
                  <a:lnTo>
                    <a:pt x="557949" y="0"/>
                  </a:lnTo>
                  <a:cubicBezTo>
                    <a:pt x="585699" y="0"/>
                    <a:pt x="612312" y="11024"/>
                    <a:pt x="631935" y="30646"/>
                  </a:cubicBezTo>
                  <a:cubicBezTo>
                    <a:pt x="651557" y="50268"/>
                    <a:pt x="662581" y="76882"/>
                    <a:pt x="662581" y="104632"/>
                  </a:cubicBezTo>
                  <a:lnTo>
                    <a:pt x="662581" y="3258483"/>
                  </a:lnTo>
                  <a:cubicBezTo>
                    <a:pt x="662581" y="3286233"/>
                    <a:pt x="651557" y="3312846"/>
                    <a:pt x="631935" y="3332468"/>
                  </a:cubicBezTo>
                  <a:cubicBezTo>
                    <a:pt x="612312" y="3352090"/>
                    <a:pt x="585699" y="3363114"/>
                    <a:pt x="557949" y="3363114"/>
                  </a:cubicBezTo>
                  <a:lnTo>
                    <a:pt x="104632" y="3363114"/>
                  </a:lnTo>
                  <a:cubicBezTo>
                    <a:pt x="76882" y="3363114"/>
                    <a:pt x="50268" y="3352090"/>
                    <a:pt x="30646" y="3332468"/>
                  </a:cubicBezTo>
                  <a:cubicBezTo>
                    <a:pt x="11024" y="3312846"/>
                    <a:pt x="0" y="3286233"/>
                    <a:pt x="0" y="3258483"/>
                  </a:cubicBezTo>
                  <a:lnTo>
                    <a:pt x="0" y="104632"/>
                  </a:lnTo>
                  <a:cubicBezTo>
                    <a:pt x="0" y="76882"/>
                    <a:pt x="11024" y="50268"/>
                    <a:pt x="30646" y="30646"/>
                  </a:cubicBezTo>
                  <a:cubicBezTo>
                    <a:pt x="50268" y="11024"/>
                    <a:pt x="76882" y="0"/>
                    <a:pt x="104632" y="0"/>
                  </a:cubicBezTo>
                  <a:close/>
                </a:path>
              </a:pathLst>
            </a:custGeom>
            <a:solidFill>
              <a:srgbClr val="3275C5"/>
            </a:solidFill>
          </p:spPr>
          <p:txBody>
            <a:bodyPr/>
            <a:lstStyle/>
            <a:p>
              <a:endParaRPr lang="en-US"/>
            </a:p>
          </p:txBody>
        </p:sp>
        <p:sp>
          <p:nvSpPr>
            <p:cNvPr id="18" name="TextBox 18"/>
            <p:cNvSpPr txBox="1"/>
            <p:nvPr/>
          </p:nvSpPr>
          <p:spPr>
            <a:xfrm>
              <a:off x="0" y="-38100"/>
              <a:ext cx="662581" cy="340121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6263500" y="6121106"/>
            <a:ext cx="768784" cy="724139"/>
            <a:chOff x="0" y="0"/>
            <a:chExt cx="202478" cy="190720"/>
          </a:xfrm>
        </p:grpSpPr>
        <p:sp>
          <p:nvSpPr>
            <p:cNvPr id="20" name="Freeform 20"/>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21" name="TextBox 21"/>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462458" y="6352677"/>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3" name="Group 23"/>
          <p:cNvGrpSpPr/>
          <p:nvPr/>
        </p:nvGrpSpPr>
        <p:grpSpPr>
          <a:xfrm>
            <a:off x="847491" y="3638805"/>
            <a:ext cx="4640327" cy="4486362"/>
            <a:chOff x="0" y="0"/>
            <a:chExt cx="1222144" cy="1181593"/>
          </a:xfrm>
        </p:grpSpPr>
        <p:sp>
          <p:nvSpPr>
            <p:cNvPr id="24" name="Freeform 24"/>
            <p:cNvSpPr/>
            <p:nvPr/>
          </p:nvSpPr>
          <p:spPr>
            <a:xfrm>
              <a:off x="0" y="0"/>
              <a:ext cx="1222144" cy="1181593"/>
            </a:xfrm>
            <a:custGeom>
              <a:avLst/>
              <a:gdLst/>
              <a:ahLst/>
              <a:cxnLst/>
              <a:rect l="l" t="t" r="r" b="b"/>
              <a:pathLst>
                <a:path w="1222144" h="1181593">
                  <a:moveTo>
                    <a:pt x="85088" y="0"/>
                  </a:moveTo>
                  <a:lnTo>
                    <a:pt x="1137055" y="0"/>
                  </a:lnTo>
                  <a:cubicBezTo>
                    <a:pt x="1184049" y="0"/>
                    <a:pt x="1222144" y="38095"/>
                    <a:pt x="1222144" y="85088"/>
                  </a:cubicBezTo>
                  <a:lnTo>
                    <a:pt x="1222144" y="1096505"/>
                  </a:lnTo>
                  <a:cubicBezTo>
                    <a:pt x="1222144" y="1143498"/>
                    <a:pt x="1184049" y="1181593"/>
                    <a:pt x="1137055" y="1181593"/>
                  </a:cubicBezTo>
                  <a:lnTo>
                    <a:pt x="85088" y="1181593"/>
                  </a:lnTo>
                  <a:cubicBezTo>
                    <a:pt x="38095" y="1181593"/>
                    <a:pt x="0" y="1143498"/>
                    <a:pt x="0" y="1096505"/>
                  </a:cubicBezTo>
                  <a:lnTo>
                    <a:pt x="0" y="85088"/>
                  </a:lnTo>
                  <a:cubicBezTo>
                    <a:pt x="0" y="38095"/>
                    <a:pt x="38095" y="0"/>
                    <a:pt x="85088" y="0"/>
                  </a:cubicBezTo>
                  <a:close/>
                </a:path>
              </a:pathLst>
            </a:custGeom>
            <a:solidFill>
              <a:srgbClr val="000000">
                <a:alpha val="0"/>
              </a:srgbClr>
            </a:solidFill>
            <a:ln w="38100" cap="rnd">
              <a:solidFill>
                <a:srgbClr val="3275C5"/>
              </a:solidFill>
              <a:prstDash val="solid"/>
              <a:round/>
            </a:ln>
          </p:spPr>
          <p:txBody>
            <a:bodyPr/>
            <a:lstStyle/>
            <a:p>
              <a:endParaRPr lang="en-US"/>
            </a:p>
          </p:txBody>
        </p:sp>
        <p:sp>
          <p:nvSpPr>
            <p:cNvPr id="25" name="TextBox 25"/>
            <p:cNvSpPr txBox="1"/>
            <p:nvPr/>
          </p:nvSpPr>
          <p:spPr>
            <a:xfrm>
              <a:off x="0" y="-19050"/>
              <a:ext cx="1222144" cy="1200643"/>
            </a:xfrm>
            <a:prstGeom prst="rect">
              <a:avLst/>
            </a:prstGeom>
          </p:spPr>
          <p:txBody>
            <a:bodyPr lIns="50800" tIns="50800" rIns="50800" bIns="50800" rtlCol="0" anchor="ctr"/>
            <a:lstStyle/>
            <a:p>
              <a:pPr algn="ctr">
                <a:lnSpc>
                  <a:spcPts val="3079"/>
                </a:lnSpc>
              </a:pPr>
              <a:endParaRPr/>
            </a:p>
          </p:txBody>
        </p:sp>
      </p:grpSp>
      <p:sp>
        <p:nvSpPr>
          <p:cNvPr id="26" name="Freeform 26"/>
          <p:cNvSpPr/>
          <p:nvPr/>
        </p:nvSpPr>
        <p:spPr>
          <a:xfrm>
            <a:off x="1329584" y="3803715"/>
            <a:ext cx="3694812" cy="3267078"/>
          </a:xfrm>
          <a:custGeom>
            <a:avLst/>
            <a:gdLst/>
            <a:ahLst/>
            <a:cxnLst/>
            <a:rect l="l" t="t" r="r" b="b"/>
            <a:pathLst>
              <a:path w="3694812" h="3267078">
                <a:moveTo>
                  <a:pt x="0" y="0"/>
                </a:moveTo>
                <a:lnTo>
                  <a:pt x="3694812" y="0"/>
                </a:lnTo>
                <a:lnTo>
                  <a:pt x="3694812" y="3267078"/>
                </a:lnTo>
                <a:lnTo>
                  <a:pt x="0" y="3267078"/>
                </a:lnTo>
                <a:lnTo>
                  <a:pt x="0" y="0"/>
                </a:lnTo>
                <a:close/>
              </a:path>
            </a:pathLst>
          </a:custGeom>
          <a:blipFill>
            <a:blip r:embed="rId4"/>
            <a:stretch>
              <a:fillRect l="-11116" r="-10611" b="-51431"/>
            </a:stretch>
          </a:blipFill>
        </p:spPr>
        <p:txBody>
          <a:bodyPr/>
          <a:lstStyle/>
          <a:p>
            <a:endParaRPr lang="en-US"/>
          </a:p>
        </p:txBody>
      </p:sp>
      <p:sp>
        <p:nvSpPr>
          <p:cNvPr id="27" name="TextBox 27"/>
          <p:cNvSpPr txBox="1"/>
          <p:nvPr/>
        </p:nvSpPr>
        <p:spPr>
          <a:xfrm>
            <a:off x="7112416" y="346975"/>
            <a:ext cx="10994568" cy="362860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Vận hành dữ liệu:</a:t>
            </a:r>
          </a:p>
          <a:p>
            <a:pPr algn="l">
              <a:lnSpc>
                <a:spcPts val="2872"/>
              </a:lnSpc>
            </a:pPr>
            <a:r>
              <a:rPr lang="en-US" sz="1699" spc="212">
                <a:solidFill>
                  <a:srgbClr val="FFFFFF"/>
                </a:solidFill>
                <a:latin typeface="Inter"/>
                <a:ea typeface="Inter"/>
                <a:cs typeface="Inter"/>
                <a:sym typeface="Inter"/>
              </a:rPr>
              <a:t>Đảm bảo đầy đủ các tính năng vận hành dữ liệu:</a:t>
            </a:r>
          </a:p>
          <a:p>
            <a:pPr marL="367029" lvl="1" indent="-183514" algn="l">
              <a:lnSpc>
                <a:spcPts val="2872"/>
              </a:lnSpc>
              <a:buFont typeface="Arial"/>
              <a:buChar char="•"/>
            </a:pPr>
            <a:r>
              <a:rPr lang="en-US" sz="1699" spc="212">
                <a:solidFill>
                  <a:srgbClr val="FFFFFF"/>
                </a:solidFill>
                <a:latin typeface="Inter"/>
                <a:ea typeface="Inter"/>
                <a:cs typeface="Inter"/>
                <a:sym typeface="Inter"/>
              </a:rPr>
              <a:t>Quản lý toàn trình trên giao diện, cho phép cấu hình các tham số</a:t>
            </a:r>
          </a:p>
          <a:p>
            <a:pPr marL="367029" lvl="1" indent="-183514" algn="l">
              <a:lnSpc>
                <a:spcPts val="2872"/>
              </a:lnSpc>
              <a:buFont typeface="Arial"/>
              <a:buChar char="•"/>
            </a:pPr>
            <a:r>
              <a:rPr lang="en-US" sz="1699" spc="212">
                <a:solidFill>
                  <a:srgbClr val="FFFFFF"/>
                </a:solidFill>
                <a:latin typeface="Inter"/>
                <a:ea typeface="Inter"/>
                <a:cs typeface="Inter"/>
                <a:sym typeface="Inter"/>
              </a:rPr>
              <a:t>Quản lý và phân quyền người dùng theo các mức khác nhau (phát triển, vận hành, sử dụng dữ liệu), cho phép khai báo và phê duyệt luồng mới trên giao diện.</a:t>
            </a:r>
          </a:p>
          <a:p>
            <a:pPr marL="367029" lvl="1" indent="-183514" algn="l">
              <a:lnSpc>
                <a:spcPts val="2872"/>
              </a:lnSpc>
              <a:buFont typeface="Arial"/>
              <a:buChar char="•"/>
            </a:pPr>
            <a:r>
              <a:rPr lang="en-US" sz="1699" spc="212">
                <a:solidFill>
                  <a:srgbClr val="FFFFFF"/>
                </a:solidFill>
                <a:latin typeface="Inter"/>
                <a:ea typeface="Inter"/>
                <a:cs typeface="Inter"/>
                <a:sym typeface="Inter"/>
              </a:rPr>
              <a:t>Quản lý nguồn dữ liệu, cho phép tùy biến các tham số tần suất truy vấn (để đảm bảo hiệu năng cho nguồn), lượng dữ liệu transfer…</a:t>
            </a:r>
          </a:p>
          <a:p>
            <a:pPr marL="367029" lvl="1" indent="-183514" algn="l">
              <a:lnSpc>
                <a:spcPts val="2872"/>
              </a:lnSpc>
              <a:buFont typeface="Arial"/>
              <a:buChar char="•"/>
            </a:pPr>
            <a:r>
              <a:rPr lang="en-US" sz="1699" spc="212">
                <a:solidFill>
                  <a:srgbClr val="FFFFFF"/>
                </a:solidFill>
                <a:latin typeface="Inter"/>
                <a:ea typeface="Inter"/>
                <a:cs typeface="Inter"/>
                <a:sym typeface="Inter"/>
              </a:rPr>
              <a:t>Cảnh báo qua email/sms. Cấu phần xử lý lỗi </a:t>
            </a:r>
          </a:p>
          <a:p>
            <a:pPr marL="367029" lvl="1" indent="-183514" algn="l">
              <a:lnSpc>
                <a:spcPts val="2872"/>
              </a:lnSpc>
              <a:buFont typeface="Arial"/>
              <a:buChar char="•"/>
            </a:pPr>
            <a:r>
              <a:rPr lang="en-US" sz="1699" spc="212">
                <a:solidFill>
                  <a:srgbClr val="FFFFFF"/>
                </a:solidFill>
                <a:latin typeface="Inter"/>
                <a:ea typeface="Inter"/>
                <a:cs typeface="Inter"/>
                <a:sym typeface="Inter"/>
              </a:rPr>
              <a:t>Cho phép thực hiện với môi trường/dữ liệu test khi triển khai một luồng dữ liệu mớ</a:t>
            </a:r>
          </a:p>
          <a:p>
            <a:pPr algn="l">
              <a:lnSpc>
                <a:spcPts val="2938"/>
              </a:lnSpc>
            </a:pPr>
            <a:endParaRPr lang="en-US" sz="1699" spc="212">
              <a:solidFill>
                <a:srgbClr val="FFFFFF"/>
              </a:solidFill>
              <a:latin typeface="Inter"/>
              <a:ea typeface="Inter"/>
              <a:cs typeface="Inter"/>
              <a:sym typeface="Inter"/>
            </a:endParaRPr>
          </a:p>
        </p:txBody>
      </p:sp>
      <p:sp>
        <p:nvSpPr>
          <p:cNvPr id="28" name="TextBox 28"/>
          <p:cNvSpPr txBox="1"/>
          <p:nvPr/>
        </p:nvSpPr>
        <p:spPr>
          <a:xfrm>
            <a:off x="7290392" y="4125853"/>
            <a:ext cx="10615774" cy="77844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Khả năng mở rộng:</a:t>
            </a:r>
          </a:p>
          <a:p>
            <a:pPr algn="l">
              <a:lnSpc>
                <a:spcPts val="3400"/>
              </a:lnSpc>
            </a:pPr>
            <a:r>
              <a:rPr lang="en-US" sz="1700">
                <a:solidFill>
                  <a:srgbClr val="FFFFFF"/>
                </a:solidFill>
                <a:latin typeface="Inter"/>
                <a:ea typeface="Inter"/>
                <a:cs typeface="Inter"/>
                <a:sym typeface="Inter"/>
              </a:rPr>
              <a:t>Cho phép mở rộng cả theo chiều ngang và chiều rộng</a:t>
            </a:r>
          </a:p>
        </p:txBody>
      </p:sp>
      <p:sp>
        <p:nvSpPr>
          <p:cNvPr id="29" name="TextBox 29"/>
          <p:cNvSpPr txBox="1"/>
          <p:nvPr/>
        </p:nvSpPr>
        <p:spPr>
          <a:xfrm>
            <a:off x="7290392" y="5372969"/>
            <a:ext cx="11106589" cy="265197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Xử lý dữ liệu:</a:t>
            </a:r>
          </a:p>
          <a:p>
            <a:pPr marL="388618" lvl="1" indent="-194309" algn="l">
              <a:lnSpc>
                <a:spcPts val="3041"/>
              </a:lnSpc>
              <a:buFont typeface="Arial"/>
              <a:buChar char="•"/>
            </a:pPr>
            <a:r>
              <a:rPr lang="en-US" sz="1799">
                <a:solidFill>
                  <a:srgbClr val="FFFFFF"/>
                </a:solidFill>
                <a:latin typeface="Inter"/>
                <a:ea typeface="Inter"/>
                <a:cs typeface="Inter"/>
                <a:sym typeface="Inter"/>
              </a:rPr>
              <a:t>Tích hợp các tính năng đảm bảo an toàn thông tin</a:t>
            </a:r>
          </a:p>
          <a:p>
            <a:pPr marL="388618" lvl="1" indent="-194309" algn="l">
              <a:lnSpc>
                <a:spcPts val="3041"/>
              </a:lnSpc>
              <a:buFont typeface="Arial"/>
              <a:buChar char="•"/>
            </a:pPr>
            <a:r>
              <a:rPr lang="en-US" sz="1799">
                <a:solidFill>
                  <a:srgbClr val="FFFFFF"/>
                </a:solidFill>
                <a:latin typeface="Inter"/>
                <a:ea typeface="Inter"/>
                <a:cs typeface="Inter"/>
                <a:sym typeface="Inter"/>
              </a:rPr>
              <a:t>Mã hóa chuỗi kết nối</a:t>
            </a:r>
          </a:p>
          <a:p>
            <a:pPr marL="388618" lvl="1" indent="-194309" algn="l">
              <a:lnSpc>
                <a:spcPts val="3041"/>
              </a:lnSpc>
              <a:buFont typeface="Arial"/>
              <a:buChar char="•"/>
            </a:pPr>
            <a:r>
              <a:rPr lang="en-US" sz="1799">
                <a:solidFill>
                  <a:srgbClr val="FFFFFF"/>
                </a:solidFill>
                <a:latin typeface="Inter"/>
                <a:ea typeface="Inter"/>
                <a:cs typeface="Inter"/>
                <a:sym typeface="Inter"/>
              </a:rPr>
              <a:t>Lọc các dữ liệu nhạy cảm trước khi load data vào các hệ thống phân tích như (cell, address…)</a:t>
            </a:r>
          </a:p>
          <a:p>
            <a:pPr marL="388618" lvl="1" indent="-194309" algn="l">
              <a:lnSpc>
                <a:spcPts val="3041"/>
              </a:lnSpc>
              <a:buFont typeface="Arial"/>
              <a:buChar char="•"/>
            </a:pPr>
            <a:r>
              <a:rPr lang="en-US" sz="1799">
                <a:solidFill>
                  <a:srgbClr val="FFFFFF"/>
                </a:solidFill>
                <a:latin typeface="Inter"/>
                <a:ea typeface="Inter"/>
                <a:cs typeface="Inter"/>
                <a:sym typeface="Inter"/>
              </a:rPr>
              <a:t>Đảm bảo kết nối trên đường truyền (TLS, SSL…)</a:t>
            </a:r>
          </a:p>
          <a:p>
            <a:pPr algn="l">
              <a:lnSpc>
                <a:spcPts val="3041"/>
              </a:lnSpc>
            </a:pPr>
            <a:endParaRPr lang="en-US" sz="1799">
              <a:solidFill>
                <a:srgbClr val="FFFFFF"/>
              </a:solidFill>
              <a:latin typeface="Inter"/>
              <a:ea typeface="Inter"/>
              <a:cs typeface="Inter"/>
              <a:sym typeface="Inter"/>
            </a:endParaRPr>
          </a:p>
          <a:p>
            <a:pPr algn="l">
              <a:lnSpc>
                <a:spcPts val="3138"/>
              </a:lnSpc>
            </a:pPr>
            <a:endParaRPr lang="en-US" sz="1799">
              <a:solidFill>
                <a:srgbClr val="FFFFFF"/>
              </a:solidFill>
              <a:latin typeface="Inter"/>
              <a:ea typeface="Inter"/>
              <a:cs typeface="Inter"/>
              <a:sym typeface="Inter"/>
            </a:endParaRPr>
          </a:p>
        </p:txBody>
      </p:sp>
      <p:sp>
        <p:nvSpPr>
          <p:cNvPr id="30" name="TextBox 30"/>
          <p:cNvSpPr txBox="1"/>
          <p:nvPr/>
        </p:nvSpPr>
        <p:spPr>
          <a:xfrm>
            <a:off x="1831193" y="6815431"/>
            <a:ext cx="2984500"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Mediation</a:t>
            </a:r>
          </a:p>
        </p:txBody>
      </p:sp>
      <p:grpSp>
        <p:nvGrpSpPr>
          <p:cNvPr id="31" name="Group 31"/>
          <p:cNvGrpSpPr/>
          <p:nvPr/>
        </p:nvGrpSpPr>
        <p:grpSpPr>
          <a:xfrm rot="5400000">
            <a:off x="11879235" y="2541893"/>
            <a:ext cx="2111344" cy="12769324"/>
            <a:chOff x="0" y="0"/>
            <a:chExt cx="556074" cy="3363114"/>
          </a:xfrm>
        </p:grpSpPr>
        <p:sp>
          <p:nvSpPr>
            <p:cNvPr id="32" name="Freeform 32"/>
            <p:cNvSpPr/>
            <p:nvPr/>
          </p:nvSpPr>
          <p:spPr>
            <a:xfrm>
              <a:off x="0" y="0"/>
              <a:ext cx="556074" cy="3363114"/>
            </a:xfrm>
            <a:custGeom>
              <a:avLst/>
              <a:gdLst/>
              <a:ahLst/>
              <a:cxnLst/>
              <a:rect l="l" t="t" r="r" b="b"/>
              <a:pathLst>
                <a:path w="556074" h="3363114">
                  <a:moveTo>
                    <a:pt x="124672" y="0"/>
                  </a:moveTo>
                  <a:lnTo>
                    <a:pt x="431402" y="0"/>
                  </a:lnTo>
                  <a:cubicBezTo>
                    <a:pt x="464467" y="0"/>
                    <a:pt x="496178" y="13135"/>
                    <a:pt x="519559" y="36516"/>
                  </a:cubicBezTo>
                  <a:cubicBezTo>
                    <a:pt x="542939" y="59896"/>
                    <a:pt x="556074" y="91607"/>
                    <a:pt x="556074" y="124672"/>
                  </a:cubicBezTo>
                  <a:lnTo>
                    <a:pt x="556074" y="3238442"/>
                  </a:lnTo>
                  <a:cubicBezTo>
                    <a:pt x="556074" y="3271507"/>
                    <a:pt x="542939" y="3303218"/>
                    <a:pt x="519559" y="3326598"/>
                  </a:cubicBezTo>
                  <a:cubicBezTo>
                    <a:pt x="496178" y="3349979"/>
                    <a:pt x="464467" y="3363114"/>
                    <a:pt x="431402" y="3363114"/>
                  </a:cubicBezTo>
                  <a:lnTo>
                    <a:pt x="124672" y="3363114"/>
                  </a:lnTo>
                  <a:cubicBezTo>
                    <a:pt x="91607" y="3363114"/>
                    <a:pt x="59896" y="3349979"/>
                    <a:pt x="36516" y="3326598"/>
                  </a:cubicBezTo>
                  <a:cubicBezTo>
                    <a:pt x="13135" y="3303218"/>
                    <a:pt x="0" y="3271507"/>
                    <a:pt x="0" y="3238442"/>
                  </a:cubicBezTo>
                  <a:lnTo>
                    <a:pt x="0" y="124672"/>
                  </a:lnTo>
                  <a:cubicBezTo>
                    <a:pt x="0" y="91607"/>
                    <a:pt x="13135" y="59896"/>
                    <a:pt x="36516" y="36516"/>
                  </a:cubicBezTo>
                  <a:cubicBezTo>
                    <a:pt x="59896" y="13135"/>
                    <a:pt x="91607" y="0"/>
                    <a:pt x="124672" y="0"/>
                  </a:cubicBezTo>
                  <a:close/>
                </a:path>
              </a:pathLst>
            </a:custGeom>
            <a:solidFill>
              <a:srgbClr val="3275C5"/>
            </a:solidFill>
          </p:spPr>
          <p:txBody>
            <a:bodyPr/>
            <a:lstStyle/>
            <a:p>
              <a:endParaRPr lang="en-US"/>
            </a:p>
          </p:txBody>
        </p:sp>
        <p:sp>
          <p:nvSpPr>
            <p:cNvPr id="33" name="TextBox 33"/>
            <p:cNvSpPr txBox="1"/>
            <p:nvPr/>
          </p:nvSpPr>
          <p:spPr>
            <a:xfrm>
              <a:off x="0" y="-38100"/>
              <a:ext cx="556074" cy="3401214"/>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rot="5400000">
            <a:off x="6263500" y="8587554"/>
            <a:ext cx="768784" cy="724139"/>
            <a:chOff x="0" y="0"/>
            <a:chExt cx="202478" cy="190720"/>
          </a:xfrm>
        </p:grpSpPr>
        <p:sp>
          <p:nvSpPr>
            <p:cNvPr id="35" name="Freeform 35"/>
            <p:cNvSpPr/>
            <p:nvPr/>
          </p:nvSpPr>
          <p:spPr>
            <a:xfrm>
              <a:off x="0" y="0"/>
              <a:ext cx="202478" cy="190720"/>
            </a:xfrm>
            <a:custGeom>
              <a:avLst/>
              <a:gdLst/>
              <a:ahLst/>
              <a:cxnLst/>
              <a:rect l="l" t="t" r="r" b="b"/>
              <a:pathLst>
                <a:path w="202478" h="190720">
                  <a:moveTo>
                    <a:pt x="70492" y="0"/>
                  </a:moveTo>
                  <a:lnTo>
                    <a:pt x="131986" y="0"/>
                  </a:lnTo>
                  <a:cubicBezTo>
                    <a:pt x="150681" y="0"/>
                    <a:pt x="168611" y="7427"/>
                    <a:pt x="181831" y="20647"/>
                  </a:cubicBezTo>
                  <a:cubicBezTo>
                    <a:pt x="195051" y="33867"/>
                    <a:pt x="202478" y="51797"/>
                    <a:pt x="202478" y="70492"/>
                  </a:cubicBezTo>
                  <a:lnTo>
                    <a:pt x="202478" y="120227"/>
                  </a:lnTo>
                  <a:cubicBezTo>
                    <a:pt x="202478" y="159159"/>
                    <a:pt x="170917" y="190720"/>
                    <a:pt x="131986" y="190720"/>
                  </a:cubicBezTo>
                  <a:lnTo>
                    <a:pt x="70492" y="190720"/>
                  </a:lnTo>
                  <a:cubicBezTo>
                    <a:pt x="31561" y="190720"/>
                    <a:pt x="0" y="159159"/>
                    <a:pt x="0" y="120227"/>
                  </a:cubicBezTo>
                  <a:lnTo>
                    <a:pt x="0" y="70492"/>
                  </a:lnTo>
                  <a:cubicBezTo>
                    <a:pt x="0" y="31561"/>
                    <a:pt x="31561" y="0"/>
                    <a:pt x="70492" y="0"/>
                  </a:cubicBezTo>
                  <a:close/>
                </a:path>
              </a:pathLst>
            </a:custGeom>
            <a:solidFill>
              <a:srgbClr val="FCFEFF"/>
            </a:solidFill>
            <a:ln w="38100" cap="sq">
              <a:solidFill>
                <a:srgbClr val="3275C5"/>
              </a:solidFill>
              <a:prstDash val="solid"/>
              <a:miter/>
            </a:ln>
          </p:spPr>
          <p:txBody>
            <a:bodyPr/>
            <a:lstStyle/>
            <a:p>
              <a:endParaRPr lang="en-US"/>
            </a:p>
          </p:txBody>
        </p:sp>
        <p:sp>
          <p:nvSpPr>
            <p:cNvPr id="36" name="TextBox 36"/>
            <p:cNvSpPr txBox="1"/>
            <p:nvPr/>
          </p:nvSpPr>
          <p:spPr>
            <a:xfrm>
              <a:off x="0" y="-38100"/>
              <a:ext cx="202478" cy="22882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6462458" y="8819125"/>
            <a:ext cx="370868" cy="260997"/>
          </a:xfrm>
          <a:custGeom>
            <a:avLst/>
            <a:gdLst/>
            <a:ahLst/>
            <a:cxnLst/>
            <a:rect l="l" t="t" r="r" b="b"/>
            <a:pathLst>
              <a:path w="370868" h="260997">
                <a:moveTo>
                  <a:pt x="0" y="0"/>
                </a:moveTo>
                <a:lnTo>
                  <a:pt x="370868" y="0"/>
                </a:lnTo>
                <a:lnTo>
                  <a:pt x="370868" y="260997"/>
                </a:lnTo>
                <a:lnTo>
                  <a:pt x="0" y="260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TextBox 38"/>
          <p:cNvSpPr txBox="1"/>
          <p:nvPr/>
        </p:nvSpPr>
        <p:spPr>
          <a:xfrm>
            <a:off x="7290392" y="8029916"/>
            <a:ext cx="11106589" cy="2270977"/>
          </a:xfrm>
          <a:prstGeom prst="rect">
            <a:avLst/>
          </a:prstGeom>
        </p:spPr>
        <p:txBody>
          <a:bodyPr lIns="0" tIns="0" rIns="0" bIns="0" rtlCol="0" anchor="t">
            <a:spAutoFit/>
          </a:bodyPr>
          <a:lstStyle/>
          <a:p>
            <a:pPr algn="l">
              <a:lnSpc>
                <a:spcPts val="3210"/>
              </a:lnSpc>
            </a:pPr>
            <a:r>
              <a:rPr lang="en-US" sz="1899" b="1" spc="237">
                <a:solidFill>
                  <a:srgbClr val="FFFFFF"/>
                </a:solidFill>
                <a:latin typeface="Inter Bold"/>
                <a:ea typeface="Inter Bold"/>
                <a:cs typeface="Inter Bold"/>
                <a:sym typeface="Inter Bold"/>
              </a:rPr>
              <a:t>Khả năng chịu lỗi:</a:t>
            </a:r>
          </a:p>
          <a:p>
            <a:pPr marL="388618" lvl="1" indent="-194309" algn="l">
              <a:lnSpc>
                <a:spcPts val="3041"/>
              </a:lnSpc>
              <a:buFont typeface="Arial"/>
              <a:buChar char="•"/>
            </a:pPr>
            <a:r>
              <a:rPr lang="en-US" sz="1799">
                <a:solidFill>
                  <a:srgbClr val="FFFFFF"/>
                </a:solidFill>
                <a:latin typeface="Inter"/>
                <a:ea typeface="Inter"/>
                <a:cs typeface="Inter"/>
                <a:sym typeface="Inter"/>
              </a:rPr>
              <a:t>Đảm bảo tính phân tán (distributed, master/slave)</a:t>
            </a:r>
          </a:p>
          <a:p>
            <a:pPr marL="388618" lvl="1" indent="-194309" algn="l">
              <a:lnSpc>
                <a:spcPts val="3041"/>
              </a:lnSpc>
              <a:buFont typeface="Arial"/>
              <a:buChar char="•"/>
            </a:pPr>
            <a:r>
              <a:rPr lang="en-US" sz="1799">
                <a:solidFill>
                  <a:srgbClr val="FFFFFF"/>
                </a:solidFill>
                <a:latin typeface="Inter"/>
                <a:ea typeface="Inter"/>
                <a:cs typeface="Inter"/>
                <a:sym typeface="Inter"/>
              </a:rPr>
              <a:t>Các cụm master cần có cơ chế active/active</a:t>
            </a:r>
          </a:p>
          <a:p>
            <a:pPr marL="388618" lvl="1" indent="-194309" algn="l">
              <a:lnSpc>
                <a:spcPts val="3041"/>
              </a:lnSpc>
              <a:buFont typeface="Arial"/>
              <a:buChar char="•"/>
            </a:pPr>
            <a:r>
              <a:rPr lang="en-US" sz="1799">
                <a:solidFill>
                  <a:srgbClr val="FFFFFF"/>
                </a:solidFill>
                <a:latin typeface="Inter"/>
                <a:ea typeface="Inter"/>
                <a:cs typeface="Inter"/>
                <a:sym typeface="Inter"/>
              </a:rPr>
              <a:t>Tự động retry các luồng dữ liệu lỗi và đảm bảo chất lượng dữ liệu không trùng lặp (idempotent)</a:t>
            </a:r>
          </a:p>
          <a:p>
            <a:pPr algn="l">
              <a:lnSpc>
                <a:spcPts val="3041"/>
              </a:lnSpc>
            </a:pPr>
            <a:endParaRPr lang="en-US" sz="1799">
              <a:solidFill>
                <a:srgbClr val="FFFFFF"/>
              </a:solidFill>
              <a:latin typeface="Inter"/>
              <a:ea typeface="Inter"/>
              <a:cs typeface="Inter"/>
              <a:sym typeface="Inter"/>
            </a:endParaRPr>
          </a:p>
          <a:p>
            <a:pPr algn="l">
              <a:lnSpc>
                <a:spcPts val="3138"/>
              </a:lnSpc>
            </a:pPr>
            <a:endParaRPr lang="en-US" sz="1799">
              <a:solidFill>
                <a:srgbClr val="FFFFFF"/>
              </a:solidFill>
              <a:latin typeface="Inter"/>
              <a:ea typeface="Inter"/>
              <a:cs typeface="Inter"/>
              <a:sym typeface="Inter"/>
            </a:endParaRPr>
          </a:p>
        </p:txBody>
      </p:sp>
      <p:sp>
        <p:nvSpPr>
          <p:cNvPr id="39" name="TextBox 39"/>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INGESTION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435176" y="3592220"/>
            <a:ext cx="3194627" cy="6223140"/>
          </a:xfrm>
          <a:prstGeom prst="rect">
            <a:avLst/>
          </a:prstGeom>
          <a:solidFill>
            <a:srgbClr val="13538A"/>
          </a:solidFill>
        </p:spPr>
        <p:txBody>
          <a:bodyPr/>
          <a:lstStyle/>
          <a:p>
            <a:endParaRPr lang="en-US"/>
          </a:p>
        </p:txBody>
      </p:sp>
      <p:sp>
        <p:nvSpPr>
          <p:cNvPr id="3" name="AutoShape 3"/>
          <p:cNvSpPr/>
          <p:nvPr/>
        </p:nvSpPr>
        <p:spPr>
          <a:xfrm>
            <a:off x="9176183" y="3592220"/>
            <a:ext cx="3194627" cy="6223140"/>
          </a:xfrm>
          <a:prstGeom prst="rect">
            <a:avLst/>
          </a:prstGeom>
          <a:solidFill>
            <a:srgbClr val="2C92D5"/>
          </a:solidFill>
        </p:spPr>
        <p:txBody>
          <a:bodyPr/>
          <a:lstStyle/>
          <a:p>
            <a:endParaRPr lang="en-US"/>
          </a:p>
        </p:txBody>
      </p:sp>
      <p:sp>
        <p:nvSpPr>
          <p:cNvPr id="4" name="AutoShape 4"/>
          <p:cNvSpPr/>
          <p:nvPr/>
        </p:nvSpPr>
        <p:spPr>
          <a:xfrm>
            <a:off x="5917190" y="3592220"/>
            <a:ext cx="3194627" cy="6223140"/>
          </a:xfrm>
          <a:prstGeom prst="rect">
            <a:avLst/>
          </a:prstGeom>
          <a:solidFill>
            <a:srgbClr val="37C9EF"/>
          </a:solidFill>
        </p:spPr>
        <p:txBody>
          <a:bodyPr/>
          <a:lstStyle/>
          <a:p>
            <a:endParaRPr lang="en-US"/>
          </a:p>
        </p:txBody>
      </p:sp>
      <p:sp>
        <p:nvSpPr>
          <p:cNvPr id="5" name="AutoShape 5"/>
          <p:cNvSpPr/>
          <p:nvPr/>
        </p:nvSpPr>
        <p:spPr>
          <a:xfrm>
            <a:off x="2658197" y="3592220"/>
            <a:ext cx="3194627" cy="6223140"/>
          </a:xfrm>
          <a:prstGeom prst="rect">
            <a:avLst/>
          </a:prstGeom>
          <a:solidFill>
            <a:srgbClr val="3EDAD8"/>
          </a:solidFill>
        </p:spPr>
        <p:txBody>
          <a:bodyPr/>
          <a:lstStyle/>
          <a:p>
            <a:endParaRPr lang="en-US"/>
          </a:p>
        </p:txBody>
      </p:sp>
      <p:sp>
        <p:nvSpPr>
          <p:cNvPr id="6" name="AutoShape 6"/>
          <p:cNvSpPr/>
          <p:nvPr/>
        </p:nvSpPr>
        <p:spPr>
          <a:xfrm>
            <a:off x="2658197" y="5343525"/>
            <a:ext cx="3194627" cy="4471835"/>
          </a:xfrm>
          <a:prstGeom prst="rect">
            <a:avLst/>
          </a:prstGeom>
          <a:solidFill>
            <a:srgbClr val="FFFFFF">
              <a:alpha val="60000"/>
            </a:srgbClr>
          </a:solidFill>
        </p:spPr>
        <p:txBody>
          <a:bodyPr/>
          <a:lstStyle/>
          <a:p>
            <a:endParaRPr lang="en-US"/>
          </a:p>
        </p:txBody>
      </p:sp>
      <p:sp>
        <p:nvSpPr>
          <p:cNvPr id="7" name="TextBox 7"/>
          <p:cNvSpPr txBox="1"/>
          <p:nvPr/>
        </p:nvSpPr>
        <p:spPr>
          <a:xfrm>
            <a:off x="2884291" y="4025532"/>
            <a:ext cx="2742437"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LƯU TRỮ DỮ LIỆU PHÂN TÁN</a:t>
            </a:r>
          </a:p>
        </p:txBody>
      </p:sp>
      <p:sp>
        <p:nvSpPr>
          <p:cNvPr id="8" name="TextBox 8"/>
          <p:cNvSpPr txBox="1"/>
          <p:nvPr/>
        </p:nvSpPr>
        <p:spPr>
          <a:xfrm>
            <a:off x="2977642" y="5657850"/>
            <a:ext cx="2580069" cy="3419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HDFS chia nhỏ dữ liệu thành các khối (blocks) và lưu trữ chúng trên nhiều máy chủ khác nhau, giúp đảm bảo độ tin cậy và khả năng phục hồi dữ liệu khi có sự cố phần cứng</a:t>
            </a:r>
          </a:p>
        </p:txBody>
      </p:sp>
      <p:grpSp>
        <p:nvGrpSpPr>
          <p:cNvPr id="9" name="Group 9"/>
          <p:cNvGrpSpPr/>
          <p:nvPr/>
        </p:nvGrpSpPr>
        <p:grpSpPr>
          <a:xfrm rot="-2700000">
            <a:off x="4006146" y="5094560"/>
            <a:ext cx="498728" cy="49793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txBody>
            <a:bodyPr/>
            <a:lstStyle/>
            <a:p>
              <a:endParaRPr lang="en-US"/>
            </a:p>
          </p:txBody>
        </p:sp>
      </p:grpSp>
      <p:sp>
        <p:nvSpPr>
          <p:cNvPr id="11" name="AutoShape 11"/>
          <p:cNvSpPr/>
          <p:nvPr/>
        </p:nvSpPr>
        <p:spPr>
          <a:xfrm>
            <a:off x="5917190" y="5343525"/>
            <a:ext cx="3194627" cy="4471835"/>
          </a:xfrm>
          <a:prstGeom prst="rect">
            <a:avLst/>
          </a:prstGeom>
          <a:solidFill>
            <a:srgbClr val="FFFFFF">
              <a:alpha val="60000"/>
            </a:srgbClr>
          </a:solidFill>
        </p:spPr>
        <p:txBody>
          <a:bodyPr/>
          <a:lstStyle/>
          <a:p>
            <a:endParaRPr lang="en-US"/>
          </a:p>
        </p:txBody>
      </p:sp>
      <p:sp>
        <p:nvSpPr>
          <p:cNvPr id="12" name="TextBox 12"/>
          <p:cNvSpPr txBox="1"/>
          <p:nvPr/>
        </p:nvSpPr>
        <p:spPr>
          <a:xfrm>
            <a:off x="6236635" y="4025532"/>
            <a:ext cx="2555736"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KHẢ NĂNG CHỊU LỖI</a:t>
            </a:r>
          </a:p>
        </p:txBody>
      </p:sp>
      <p:sp>
        <p:nvSpPr>
          <p:cNvPr id="13" name="TextBox 13"/>
          <p:cNvSpPr txBox="1"/>
          <p:nvPr/>
        </p:nvSpPr>
        <p:spPr>
          <a:xfrm>
            <a:off x="6056438" y="5679724"/>
            <a:ext cx="2916132" cy="3038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HDFS sao lưu mỗi khối dữ liệu trên nhiều nodes khác nhau (mặc định là 3 bản sao), đảm bảo dữ liệu vẫn truy cập được khi có sự cố ở một hoặc nhiều nút lưu trữ</a:t>
            </a:r>
          </a:p>
        </p:txBody>
      </p:sp>
      <p:grpSp>
        <p:nvGrpSpPr>
          <p:cNvPr id="14" name="Group 14"/>
          <p:cNvGrpSpPr/>
          <p:nvPr/>
        </p:nvGrpSpPr>
        <p:grpSpPr>
          <a:xfrm rot="-2700000">
            <a:off x="7265140" y="5094560"/>
            <a:ext cx="498728" cy="49793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16" name="AutoShape 16"/>
          <p:cNvSpPr/>
          <p:nvPr/>
        </p:nvSpPr>
        <p:spPr>
          <a:xfrm>
            <a:off x="9176183" y="5343525"/>
            <a:ext cx="3194627" cy="4471835"/>
          </a:xfrm>
          <a:prstGeom prst="rect">
            <a:avLst/>
          </a:prstGeom>
          <a:solidFill>
            <a:srgbClr val="FFFFFF">
              <a:alpha val="60000"/>
            </a:srgbClr>
          </a:solidFill>
        </p:spPr>
        <p:txBody>
          <a:bodyPr/>
          <a:lstStyle/>
          <a:p>
            <a:endParaRPr lang="en-US"/>
          </a:p>
        </p:txBody>
      </p:sp>
      <p:sp>
        <p:nvSpPr>
          <p:cNvPr id="17" name="TextBox 17"/>
          <p:cNvSpPr txBox="1"/>
          <p:nvPr/>
        </p:nvSpPr>
        <p:spPr>
          <a:xfrm>
            <a:off x="9495629" y="4025532"/>
            <a:ext cx="2555736"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KHẢ NĂNG MỞ RỘNG</a:t>
            </a:r>
          </a:p>
        </p:txBody>
      </p:sp>
      <p:sp>
        <p:nvSpPr>
          <p:cNvPr id="18" name="TextBox 18"/>
          <p:cNvSpPr txBox="1"/>
          <p:nvPr/>
        </p:nvSpPr>
        <p:spPr>
          <a:xfrm>
            <a:off x="9381655" y="5733997"/>
            <a:ext cx="2783683" cy="3177540"/>
          </a:xfrm>
          <a:prstGeom prst="rect">
            <a:avLst/>
          </a:prstGeom>
        </p:spPr>
        <p:txBody>
          <a:bodyPr lIns="0" tIns="0" rIns="0" bIns="0" rtlCol="0" anchor="t">
            <a:spAutoFit/>
          </a:bodyPr>
          <a:lstStyle/>
          <a:p>
            <a:pPr algn="ctr">
              <a:lnSpc>
                <a:spcPts val="2775"/>
              </a:lnSpc>
            </a:pPr>
            <a:r>
              <a:rPr lang="en-US" sz="1850" spc="92">
                <a:solidFill>
                  <a:srgbClr val="191919"/>
                </a:solidFill>
                <a:latin typeface="Arimo"/>
                <a:ea typeface="Arimo"/>
                <a:cs typeface="Arimo"/>
                <a:sym typeface="Arimo"/>
              </a:rPr>
              <a:t>HDFS hỗ trợ mở rộng dễ dàng bằng cách thêm các Node mới vào hệ thống mà không cần dừng hoạt động, cho phép hệ thống quản lý khối lượng dữ liệu ngày càng lớn mà không ảnh hưởng đến hiệu năng</a:t>
            </a:r>
          </a:p>
        </p:txBody>
      </p:sp>
      <p:grpSp>
        <p:nvGrpSpPr>
          <p:cNvPr id="19" name="Group 19"/>
          <p:cNvGrpSpPr/>
          <p:nvPr/>
        </p:nvGrpSpPr>
        <p:grpSpPr>
          <a:xfrm rot="-2700000">
            <a:off x="10524133" y="5094560"/>
            <a:ext cx="498728" cy="49793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21" name="AutoShape 21"/>
          <p:cNvSpPr/>
          <p:nvPr/>
        </p:nvSpPr>
        <p:spPr>
          <a:xfrm>
            <a:off x="12435176" y="5343525"/>
            <a:ext cx="3194627" cy="4471835"/>
          </a:xfrm>
          <a:prstGeom prst="rect">
            <a:avLst/>
          </a:prstGeom>
          <a:solidFill>
            <a:srgbClr val="FFFFFF">
              <a:alpha val="60000"/>
            </a:srgbClr>
          </a:solidFill>
        </p:spPr>
        <p:txBody>
          <a:bodyPr/>
          <a:lstStyle/>
          <a:p>
            <a:endParaRPr lang="en-US"/>
          </a:p>
        </p:txBody>
      </p:sp>
      <p:sp>
        <p:nvSpPr>
          <p:cNvPr id="22" name="TextBox 22"/>
          <p:cNvSpPr txBox="1"/>
          <p:nvPr/>
        </p:nvSpPr>
        <p:spPr>
          <a:xfrm>
            <a:off x="12754622" y="4025532"/>
            <a:ext cx="2555736"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TÍNH TOÀN VẸN DỮ LIỆU</a:t>
            </a:r>
          </a:p>
        </p:txBody>
      </p:sp>
      <p:sp>
        <p:nvSpPr>
          <p:cNvPr id="23" name="TextBox 23"/>
          <p:cNvSpPr txBox="1"/>
          <p:nvPr/>
        </p:nvSpPr>
        <p:spPr>
          <a:xfrm>
            <a:off x="12570835" y="5762095"/>
            <a:ext cx="3058968" cy="3511867"/>
          </a:xfrm>
          <a:prstGeom prst="rect">
            <a:avLst/>
          </a:prstGeom>
        </p:spPr>
        <p:txBody>
          <a:bodyPr lIns="0" tIns="0" rIns="0" bIns="0" rtlCol="0" anchor="t">
            <a:spAutoFit/>
          </a:bodyPr>
          <a:lstStyle/>
          <a:p>
            <a:pPr algn="ctr">
              <a:lnSpc>
                <a:spcPts val="3112"/>
              </a:lnSpc>
            </a:pPr>
            <a:r>
              <a:rPr lang="en-US" sz="2075" spc="103">
                <a:solidFill>
                  <a:srgbClr val="191919"/>
                </a:solidFill>
                <a:latin typeface="Arimo"/>
                <a:ea typeface="Arimo"/>
                <a:cs typeface="Arimo"/>
                <a:sym typeface="Arimo"/>
              </a:rPr>
              <a:t>HDFS thực hiện kiểm tra tính toàn vẹn của dữ liệu bằng cách sử dụng checksuựm, giúp phát hiện và khôi phục các khối dữ liệu bị lỗi hoặc bị hỏng trong quá trình lưu trữ và truy xuất.</a:t>
            </a:r>
          </a:p>
        </p:txBody>
      </p:sp>
      <p:grpSp>
        <p:nvGrpSpPr>
          <p:cNvPr id="24" name="Group 24"/>
          <p:cNvGrpSpPr/>
          <p:nvPr/>
        </p:nvGrpSpPr>
        <p:grpSpPr>
          <a:xfrm rot="-2700000">
            <a:off x="13783126" y="5094560"/>
            <a:ext cx="498728" cy="49793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txBody>
            <a:bodyPr/>
            <a:lstStyle/>
            <a:p>
              <a:endParaRPr lang="en-US"/>
            </a:p>
          </p:txBody>
        </p:sp>
      </p:grpSp>
      <p:grpSp>
        <p:nvGrpSpPr>
          <p:cNvPr id="26" name="Group 26"/>
          <p:cNvGrpSpPr/>
          <p:nvPr/>
        </p:nvGrpSpPr>
        <p:grpSpPr>
          <a:xfrm>
            <a:off x="6745002" y="1911367"/>
            <a:ext cx="1296925" cy="972694"/>
            <a:chOff x="0" y="0"/>
            <a:chExt cx="2433327" cy="1824995"/>
          </a:xfrm>
        </p:grpSpPr>
        <p:sp>
          <p:nvSpPr>
            <p:cNvPr id="27" name="Freeform 27"/>
            <p:cNvSpPr/>
            <p:nvPr/>
          </p:nvSpPr>
          <p:spPr>
            <a:xfrm>
              <a:off x="0" y="0"/>
              <a:ext cx="2433320" cy="1824990"/>
            </a:xfrm>
            <a:custGeom>
              <a:avLst/>
              <a:gdLst/>
              <a:ahLst/>
              <a:cxnLst/>
              <a:rect l="l" t="t" r="r" b="b"/>
              <a:pathLst>
                <a:path w="2433320" h="1824990">
                  <a:moveTo>
                    <a:pt x="0" y="0"/>
                  </a:moveTo>
                  <a:lnTo>
                    <a:pt x="2433320" y="0"/>
                  </a:lnTo>
                  <a:lnTo>
                    <a:pt x="2433320" y="1824990"/>
                  </a:lnTo>
                  <a:lnTo>
                    <a:pt x="0" y="1824990"/>
                  </a:lnTo>
                  <a:lnTo>
                    <a:pt x="0" y="0"/>
                  </a:lnTo>
                  <a:close/>
                </a:path>
              </a:pathLst>
            </a:custGeom>
            <a:blipFill>
              <a:blip r:embed="rId2"/>
              <a:stretch>
                <a:fillRect l="-72" r="-72"/>
              </a:stretch>
            </a:blipFill>
          </p:spPr>
          <p:txBody>
            <a:bodyPr/>
            <a:lstStyle/>
            <a:p>
              <a:endParaRPr lang="en-US"/>
            </a:p>
          </p:txBody>
        </p:sp>
      </p:grpSp>
      <p:sp>
        <p:nvSpPr>
          <p:cNvPr id="28" name="TextBox 28"/>
          <p:cNvSpPr txBox="1"/>
          <p:nvPr/>
        </p:nvSpPr>
        <p:spPr>
          <a:xfrm>
            <a:off x="7697368" y="2270651"/>
            <a:ext cx="3909996"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Hadoop HDFS</a:t>
            </a:r>
          </a:p>
        </p:txBody>
      </p:sp>
      <p:sp>
        <p:nvSpPr>
          <p:cNvPr id="29" name="TextBox 29"/>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STORE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435176" y="3106796"/>
            <a:ext cx="3194627" cy="6631581"/>
          </a:xfrm>
          <a:prstGeom prst="rect">
            <a:avLst/>
          </a:prstGeom>
          <a:solidFill>
            <a:srgbClr val="13538A"/>
          </a:solidFill>
        </p:spPr>
        <p:txBody>
          <a:bodyPr/>
          <a:lstStyle/>
          <a:p>
            <a:endParaRPr lang="en-US"/>
          </a:p>
        </p:txBody>
      </p:sp>
      <p:sp>
        <p:nvSpPr>
          <p:cNvPr id="3" name="AutoShape 3"/>
          <p:cNvSpPr/>
          <p:nvPr/>
        </p:nvSpPr>
        <p:spPr>
          <a:xfrm>
            <a:off x="9176183" y="3106796"/>
            <a:ext cx="3194627" cy="6631581"/>
          </a:xfrm>
          <a:prstGeom prst="rect">
            <a:avLst/>
          </a:prstGeom>
          <a:solidFill>
            <a:srgbClr val="2C92D5"/>
          </a:solidFill>
        </p:spPr>
        <p:txBody>
          <a:bodyPr/>
          <a:lstStyle/>
          <a:p>
            <a:endParaRPr lang="en-US"/>
          </a:p>
        </p:txBody>
      </p:sp>
      <p:sp>
        <p:nvSpPr>
          <p:cNvPr id="4" name="AutoShape 4"/>
          <p:cNvSpPr/>
          <p:nvPr/>
        </p:nvSpPr>
        <p:spPr>
          <a:xfrm>
            <a:off x="5917190" y="3106796"/>
            <a:ext cx="3194627" cy="6631581"/>
          </a:xfrm>
          <a:prstGeom prst="rect">
            <a:avLst/>
          </a:prstGeom>
          <a:solidFill>
            <a:srgbClr val="37C9EF"/>
          </a:solidFill>
        </p:spPr>
        <p:txBody>
          <a:bodyPr/>
          <a:lstStyle/>
          <a:p>
            <a:endParaRPr lang="en-US"/>
          </a:p>
        </p:txBody>
      </p:sp>
      <p:sp>
        <p:nvSpPr>
          <p:cNvPr id="5" name="AutoShape 5"/>
          <p:cNvSpPr/>
          <p:nvPr/>
        </p:nvSpPr>
        <p:spPr>
          <a:xfrm>
            <a:off x="2658197" y="3106796"/>
            <a:ext cx="3194627" cy="6631581"/>
          </a:xfrm>
          <a:prstGeom prst="rect">
            <a:avLst/>
          </a:prstGeom>
          <a:solidFill>
            <a:srgbClr val="3EDAD8"/>
          </a:solidFill>
        </p:spPr>
        <p:txBody>
          <a:bodyPr/>
          <a:lstStyle/>
          <a:p>
            <a:endParaRPr lang="en-US"/>
          </a:p>
        </p:txBody>
      </p:sp>
      <p:sp>
        <p:nvSpPr>
          <p:cNvPr id="6" name="AutoShape 6"/>
          <p:cNvSpPr/>
          <p:nvPr/>
        </p:nvSpPr>
        <p:spPr>
          <a:xfrm>
            <a:off x="2658197" y="4858101"/>
            <a:ext cx="3194627" cy="4880276"/>
          </a:xfrm>
          <a:prstGeom prst="rect">
            <a:avLst/>
          </a:prstGeom>
          <a:solidFill>
            <a:srgbClr val="FFFFFF">
              <a:alpha val="60000"/>
            </a:srgbClr>
          </a:solidFill>
        </p:spPr>
        <p:txBody>
          <a:bodyPr/>
          <a:lstStyle/>
          <a:p>
            <a:endParaRPr lang="en-US"/>
          </a:p>
        </p:txBody>
      </p:sp>
      <p:sp>
        <p:nvSpPr>
          <p:cNvPr id="7" name="TextBox 7"/>
          <p:cNvSpPr txBox="1"/>
          <p:nvPr/>
        </p:nvSpPr>
        <p:spPr>
          <a:xfrm>
            <a:off x="2884291" y="3540108"/>
            <a:ext cx="2742437"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TRUY CẬP TỐC ĐỘ CAO</a:t>
            </a:r>
          </a:p>
        </p:txBody>
      </p:sp>
      <p:sp>
        <p:nvSpPr>
          <p:cNvPr id="8" name="TextBox 8"/>
          <p:cNvSpPr txBox="1"/>
          <p:nvPr/>
        </p:nvSpPr>
        <p:spPr>
          <a:xfrm>
            <a:off x="2884291" y="5137130"/>
            <a:ext cx="2739523" cy="3800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HDFS được tối ưu hóa để xử lý các tác vụ truy cập và ghi dữ liệu tốc độ cao, giúp tăng hiệu quả xử lý với các tập dữ liệu lớn, phù hợp với các ứng dụng như phân tích dữ liệu và xử lý dữ liệu lớn</a:t>
            </a:r>
          </a:p>
        </p:txBody>
      </p:sp>
      <p:grpSp>
        <p:nvGrpSpPr>
          <p:cNvPr id="9" name="Group 9"/>
          <p:cNvGrpSpPr/>
          <p:nvPr/>
        </p:nvGrpSpPr>
        <p:grpSpPr>
          <a:xfrm rot="-2700000">
            <a:off x="4006146" y="4609136"/>
            <a:ext cx="498728" cy="49793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txBody>
            <a:bodyPr/>
            <a:lstStyle/>
            <a:p>
              <a:endParaRPr lang="en-US"/>
            </a:p>
          </p:txBody>
        </p:sp>
      </p:grpSp>
      <p:sp>
        <p:nvSpPr>
          <p:cNvPr id="11" name="AutoShape 11"/>
          <p:cNvSpPr/>
          <p:nvPr/>
        </p:nvSpPr>
        <p:spPr>
          <a:xfrm>
            <a:off x="5917190" y="4858101"/>
            <a:ext cx="3194627" cy="4880276"/>
          </a:xfrm>
          <a:prstGeom prst="rect">
            <a:avLst/>
          </a:prstGeom>
          <a:solidFill>
            <a:srgbClr val="FFFFFF">
              <a:alpha val="60000"/>
            </a:srgbClr>
          </a:solidFill>
        </p:spPr>
        <p:txBody>
          <a:bodyPr/>
          <a:lstStyle/>
          <a:p>
            <a:endParaRPr lang="en-US"/>
          </a:p>
        </p:txBody>
      </p:sp>
      <p:sp>
        <p:nvSpPr>
          <p:cNvPr id="12" name="TextBox 12"/>
          <p:cNvSpPr txBox="1"/>
          <p:nvPr/>
        </p:nvSpPr>
        <p:spPr>
          <a:xfrm>
            <a:off x="6236635" y="3540108"/>
            <a:ext cx="2555736" cy="8465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CƠ CHẾ DATA LOCALITY</a:t>
            </a:r>
          </a:p>
        </p:txBody>
      </p:sp>
      <p:sp>
        <p:nvSpPr>
          <p:cNvPr id="13" name="TextBox 13"/>
          <p:cNvSpPr txBox="1"/>
          <p:nvPr/>
        </p:nvSpPr>
        <p:spPr>
          <a:xfrm>
            <a:off x="6056438" y="5194300"/>
            <a:ext cx="2916132" cy="3419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HDFS tận dụng cơ chế Data Locality, tức là di chuyển các tiến trình xử lý dữ liệu đến nơi lưu trữ dữ liệu, thay vì di chuyển dữ liệu, giúp giảm tải băng thông mạng và tối ưu hóa hiệu suấ xử lý</a:t>
            </a:r>
          </a:p>
        </p:txBody>
      </p:sp>
      <p:grpSp>
        <p:nvGrpSpPr>
          <p:cNvPr id="14" name="Group 14"/>
          <p:cNvGrpSpPr/>
          <p:nvPr/>
        </p:nvGrpSpPr>
        <p:grpSpPr>
          <a:xfrm rot="-2700000">
            <a:off x="7265140" y="4609136"/>
            <a:ext cx="498728" cy="49793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16" name="AutoShape 16"/>
          <p:cNvSpPr/>
          <p:nvPr/>
        </p:nvSpPr>
        <p:spPr>
          <a:xfrm>
            <a:off x="9176183" y="4858101"/>
            <a:ext cx="3194627" cy="4880276"/>
          </a:xfrm>
          <a:prstGeom prst="rect">
            <a:avLst/>
          </a:prstGeom>
          <a:solidFill>
            <a:srgbClr val="FFFFFF">
              <a:alpha val="60000"/>
            </a:srgbClr>
          </a:solidFill>
        </p:spPr>
        <p:txBody>
          <a:bodyPr/>
          <a:lstStyle/>
          <a:p>
            <a:endParaRPr lang="en-US"/>
          </a:p>
        </p:txBody>
      </p:sp>
      <p:sp>
        <p:nvSpPr>
          <p:cNvPr id="17" name="TextBox 17"/>
          <p:cNvSpPr txBox="1"/>
          <p:nvPr/>
        </p:nvSpPr>
        <p:spPr>
          <a:xfrm>
            <a:off x="9495629" y="3330558"/>
            <a:ext cx="2555736" cy="12656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HADOOP ARCHIVE (HAR)</a:t>
            </a:r>
          </a:p>
        </p:txBody>
      </p:sp>
      <p:sp>
        <p:nvSpPr>
          <p:cNvPr id="18" name="TextBox 18"/>
          <p:cNvSpPr txBox="1"/>
          <p:nvPr/>
        </p:nvSpPr>
        <p:spPr>
          <a:xfrm>
            <a:off x="9381655" y="5258098"/>
            <a:ext cx="2783683" cy="3419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HAR là một tính năng giúp nén và lưu trữ các tập tin dữ liệu trong HDFS, giảm kích thước lưu trữ và chi phí, đồng thời vẫn đảm bảo khả năng truy xuất dữ liệu một cách dễ dàng khi cần</a:t>
            </a:r>
          </a:p>
        </p:txBody>
      </p:sp>
      <p:grpSp>
        <p:nvGrpSpPr>
          <p:cNvPr id="19" name="Group 19"/>
          <p:cNvGrpSpPr/>
          <p:nvPr/>
        </p:nvGrpSpPr>
        <p:grpSpPr>
          <a:xfrm rot="-2700000">
            <a:off x="10524133" y="4609136"/>
            <a:ext cx="498728" cy="49793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21" name="AutoShape 21"/>
          <p:cNvSpPr/>
          <p:nvPr/>
        </p:nvSpPr>
        <p:spPr>
          <a:xfrm>
            <a:off x="12435176" y="4858101"/>
            <a:ext cx="3194627" cy="5085648"/>
          </a:xfrm>
          <a:prstGeom prst="rect">
            <a:avLst/>
          </a:prstGeom>
          <a:solidFill>
            <a:srgbClr val="FFFFFF">
              <a:alpha val="60000"/>
            </a:srgbClr>
          </a:solidFill>
        </p:spPr>
        <p:txBody>
          <a:bodyPr/>
          <a:lstStyle/>
          <a:p>
            <a:endParaRPr lang="en-US"/>
          </a:p>
        </p:txBody>
      </p:sp>
      <p:sp>
        <p:nvSpPr>
          <p:cNvPr id="22" name="TextBox 22"/>
          <p:cNvSpPr txBox="1"/>
          <p:nvPr/>
        </p:nvSpPr>
        <p:spPr>
          <a:xfrm>
            <a:off x="12754622" y="3330558"/>
            <a:ext cx="2555736" cy="12656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BẢO MẬT VÀ QUYỀN TRUY CẬP</a:t>
            </a:r>
          </a:p>
        </p:txBody>
      </p:sp>
      <p:sp>
        <p:nvSpPr>
          <p:cNvPr id="23" name="TextBox 23"/>
          <p:cNvSpPr txBox="1"/>
          <p:nvPr/>
        </p:nvSpPr>
        <p:spPr>
          <a:xfrm>
            <a:off x="12570835" y="5286196"/>
            <a:ext cx="3058968" cy="38004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ea typeface="Arimo"/>
                <a:cs typeface="Arimo"/>
                <a:sym typeface="Arimo"/>
              </a:rPr>
              <a:t>HDFS cung cấp các tính năng bảo mật cơ bản như quyền truy cập dựa trên dùng và nhóm, và hỗ trợ tích hợp với Kerberos để tăng cường bảo mật, quản lý quyền truy cập dữ liệu trong Data Lake một cách an toàn và có kiểm soát</a:t>
            </a:r>
          </a:p>
        </p:txBody>
      </p:sp>
      <p:grpSp>
        <p:nvGrpSpPr>
          <p:cNvPr id="24" name="Group 24"/>
          <p:cNvGrpSpPr/>
          <p:nvPr/>
        </p:nvGrpSpPr>
        <p:grpSpPr>
          <a:xfrm rot="-2700000">
            <a:off x="13783126" y="4609136"/>
            <a:ext cx="498728" cy="49793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txBody>
            <a:bodyPr/>
            <a:lstStyle/>
            <a:p>
              <a:endParaRPr lang="en-US"/>
            </a:p>
          </p:txBody>
        </p:sp>
      </p:grpSp>
      <p:grpSp>
        <p:nvGrpSpPr>
          <p:cNvPr id="26" name="Group 26"/>
          <p:cNvGrpSpPr/>
          <p:nvPr/>
        </p:nvGrpSpPr>
        <p:grpSpPr>
          <a:xfrm>
            <a:off x="6745002" y="1537964"/>
            <a:ext cx="1296925" cy="972694"/>
            <a:chOff x="0" y="0"/>
            <a:chExt cx="2433327" cy="1824995"/>
          </a:xfrm>
        </p:grpSpPr>
        <p:sp>
          <p:nvSpPr>
            <p:cNvPr id="27" name="Freeform 27"/>
            <p:cNvSpPr/>
            <p:nvPr/>
          </p:nvSpPr>
          <p:spPr>
            <a:xfrm>
              <a:off x="0" y="0"/>
              <a:ext cx="2433320" cy="1824990"/>
            </a:xfrm>
            <a:custGeom>
              <a:avLst/>
              <a:gdLst/>
              <a:ahLst/>
              <a:cxnLst/>
              <a:rect l="l" t="t" r="r" b="b"/>
              <a:pathLst>
                <a:path w="2433320" h="1824990">
                  <a:moveTo>
                    <a:pt x="0" y="0"/>
                  </a:moveTo>
                  <a:lnTo>
                    <a:pt x="2433320" y="0"/>
                  </a:lnTo>
                  <a:lnTo>
                    <a:pt x="2433320" y="1824990"/>
                  </a:lnTo>
                  <a:lnTo>
                    <a:pt x="0" y="1824990"/>
                  </a:lnTo>
                  <a:lnTo>
                    <a:pt x="0" y="0"/>
                  </a:lnTo>
                  <a:close/>
                </a:path>
              </a:pathLst>
            </a:custGeom>
            <a:blipFill>
              <a:blip r:embed="rId2"/>
              <a:stretch>
                <a:fillRect l="-72" r="-72"/>
              </a:stretch>
            </a:blipFill>
          </p:spPr>
          <p:txBody>
            <a:bodyPr/>
            <a:lstStyle/>
            <a:p>
              <a:endParaRPr lang="en-US"/>
            </a:p>
          </p:txBody>
        </p:sp>
      </p:grpSp>
      <p:sp>
        <p:nvSpPr>
          <p:cNvPr id="28" name="TextBox 28"/>
          <p:cNvSpPr txBox="1"/>
          <p:nvPr/>
        </p:nvSpPr>
        <p:spPr>
          <a:xfrm>
            <a:off x="7697368" y="1897247"/>
            <a:ext cx="3909996"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Hadoop HDFS</a:t>
            </a:r>
          </a:p>
        </p:txBody>
      </p:sp>
      <p:sp>
        <p:nvSpPr>
          <p:cNvPr id="29" name="TextBox 29"/>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STORE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51862" y="5529373"/>
            <a:ext cx="11527774" cy="1761500"/>
          </a:xfrm>
          <a:prstGeom prst="rect">
            <a:avLst/>
          </a:prstGeom>
          <a:solidFill>
            <a:srgbClr val="37C9EF">
              <a:alpha val="29804"/>
            </a:srgbClr>
          </a:solidFill>
        </p:spPr>
        <p:txBody>
          <a:bodyPr/>
          <a:lstStyle/>
          <a:p>
            <a:endParaRPr lang="en-US"/>
          </a:p>
        </p:txBody>
      </p:sp>
      <p:sp>
        <p:nvSpPr>
          <p:cNvPr id="3" name="TextBox 3"/>
          <p:cNvSpPr txBox="1"/>
          <p:nvPr/>
        </p:nvSpPr>
        <p:spPr>
          <a:xfrm>
            <a:off x="10971809" y="5538428"/>
            <a:ext cx="6300620" cy="16671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cho phép người dùng phân chia dữ liệu thành các phần nhỏ hơn dựa trên một hoặc nhiều khóa, giúp tối ưu hóa các truy vấn khi xử lý dữ liệu lớn</a:t>
            </a:r>
          </a:p>
        </p:txBody>
      </p:sp>
      <p:sp>
        <p:nvSpPr>
          <p:cNvPr id="4" name="AutoShape 4"/>
          <p:cNvSpPr/>
          <p:nvPr/>
        </p:nvSpPr>
        <p:spPr>
          <a:xfrm>
            <a:off x="6251862" y="5529373"/>
            <a:ext cx="3639261" cy="1761500"/>
          </a:xfrm>
          <a:prstGeom prst="rect">
            <a:avLst/>
          </a:prstGeom>
          <a:solidFill>
            <a:srgbClr val="37C9EF"/>
          </a:solidFill>
        </p:spPr>
        <p:txBody>
          <a:bodyPr/>
          <a:lstStyle/>
          <a:p>
            <a:endParaRPr lang="en-US"/>
          </a:p>
        </p:txBody>
      </p:sp>
      <p:grpSp>
        <p:nvGrpSpPr>
          <p:cNvPr id="5" name="Group 5"/>
          <p:cNvGrpSpPr/>
          <p:nvPr/>
        </p:nvGrpSpPr>
        <p:grpSpPr>
          <a:xfrm rot="-8100000">
            <a:off x="9267840" y="5787837"/>
            <a:ext cx="1246566" cy="1244571"/>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7" name="AutoShape 7"/>
          <p:cNvSpPr/>
          <p:nvPr/>
        </p:nvSpPr>
        <p:spPr>
          <a:xfrm>
            <a:off x="6251862" y="7367072"/>
            <a:ext cx="11527774" cy="1761500"/>
          </a:xfrm>
          <a:prstGeom prst="rect">
            <a:avLst/>
          </a:prstGeom>
          <a:solidFill>
            <a:srgbClr val="2C92D5">
              <a:alpha val="29804"/>
            </a:srgbClr>
          </a:solidFill>
        </p:spPr>
        <p:txBody>
          <a:bodyPr/>
          <a:lstStyle/>
          <a:p>
            <a:endParaRPr lang="en-US"/>
          </a:p>
        </p:txBody>
      </p:sp>
      <p:sp>
        <p:nvSpPr>
          <p:cNvPr id="8" name="TextBox 8"/>
          <p:cNvSpPr txBox="1"/>
          <p:nvPr/>
        </p:nvSpPr>
        <p:spPr>
          <a:xfrm>
            <a:off x="10971809" y="7393648"/>
            <a:ext cx="6300620" cy="1632149"/>
          </a:xfrm>
          <a:prstGeom prst="rect">
            <a:avLst/>
          </a:prstGeom>
        </p:spPr>
        <p:txBody>
          <a:bodyPr lIns="0" tIns="0" rIns="0" bIns="0" rtlCol="0" anchor="t">
            <a:spAutoFit/>
          </a:bodyPr>
          <a:lstStyle/>
          <a:p>
            <a:pPr algn="l">
              <a:lnSpc>
                <a:spcPts val="3242"/>
              </a:lnSpc>
            </a:pPr>
            <a:r>
              <a:rPr lang="en-US" sz="2161" spc="108">
                <a:solidFill>
                  <a:srgbClr val="191919"/>
                </a:solidFill>
                <a:latin typeface="Arimo"/>
                <a:ea typeface="Arimo"/>
                <a:cs typeface="Arimo"/>
                <a:sym typeface="Arimo"/>
              </a:rPr>
              <a:t>Bucketing giúp phân loại dữ liệu vào các nhóm nhỏ hơn dựa trên hàm băm (Hash Function), giúp tăng tốc truy vấn đối với các tập dữ liệu có phân phối không đều</a:t>
            </a:r>
          </a:p>
        </p:txBody>
      </p:sp>
      <p:sp>
        <p:nvSpPr>
          <p:cNvPr id="9" name="AutoShape 9"/>
          <p:cNvSpPr/>
          <p:nvPr/>
        </p:nvSpPr>
        <p:spPr>
          <a:xfrm>
            <a:off x="6251862" y="7367072"/>
            <a:ext cx="3639261" cy="1761500"/>
          </a:xfrm>
          <a:prstGeom prst="rect">
            <a:avLst/>
          </a:prstGeom>
          <a:solidFill>
            <a:srgbClr val="2C92D5"/>
          </a:solidFill>
        </p:spPr>
        <p:txBody>
          <a:bodyPr/>
          <a:lstStyle/>
          <a:p>
            <a:endParaRPr lang="en-US"/>
          </a:p>
        </p:txBody>
      </p:sp>
      <p:grpSp>
        <p:nvGrpSpPr>
          <p:cNvPr id="10" name="Group 10"/>
          <p:cNvGrpSpPr/>
          <p:nvPr/>
        </p:nvGrpSpPr>
        <p:grpSpPr>
          <a:xfrm rot="-8100000">
            <a:off x="9267840" y="7625537"/>
            <a:ext cx="1246566" cy="124457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12" name="TextBox 12"/>
          <p:cNvSpPr txBox="1"/>
          <p:nvPr/>
        </p:nvSpPr>
        <p:spPr>
          <a:xfrm>
            <a:off x="6658650" y="5926994"/>
            <a:ext cx="4113223" cy="864314"/>
          </a:xfrm>
          <a:prstGeom prst="rect">
            <a:avLst/>
          </a:prstGeom>
        </p:spPr>
        <p:txBody>
          <a:bodyPr lIns="0" tIns="0" rIns="0" bIns="0" rtlCol="0" anchor="t">
            <a:spAutoFit/>
          </a:bodyPr>
          <a:lstStyle/>
          <a:p>
            <a:pPr algn="l">
              <a:lnSpc>
                <a:spcPts val="3453"/>
              </a:lnSpc>
            </a:pPr>
            <a:r>
              <a:rPr lang="en-US" sz="2677" b="1" spc="104">
                <a:solidFill>
                  <a:srgbClr val="FFFFFF"/>
                </a:solidFill>
                <a:latin typeface="Arimo Bold"/>
                <a:ea typeface="Arimo Bold"/>
                <a:cs typeface="Arimo Bold"/>
                <a:sym typeface="Arimo Bold"/>
              </a:rPr>
              <a:t>PHÂN CHIA DỮ LIỆU</a:t>
            </a:r>
          </a:p>
          <a:p>
            <a:pPr marL="0" lvl="0" indent="0" algn="l">
              <a:lnSpc>
                <a:spcPts val="3453"/>
              </a:lnSpc>
              <a:spcBef>
                <a:spcPct val="0"/>
              </a:spcBef>
            </a:pPr>
            <a:r>
              <a:rPr lang="en-US" sz="2677" b="1" spc="104">
                <a:solidFill>
                  <a:srgbClr val="FFFFFF"/>
                </a:solidFill>
                <a:latin typeface="Arimo Bold"/>
                <a:ea typeface="Arimo Bold"/>
                <a:cs typeface="Arimo Bold"/>
                <a:sym typeface="Arimo Bold"/>
              </a:rPr>
              <a:t>(Partition)</a:t>
            </a:r>
          </a:p>
        </p:txBody>
      </p:sp>
      <p:sp>
        <p:nvSpPr>
          <p:cNvPr id="13" name="TextBox 13"/>
          <p:cNvSpPr txBox="1"/>
          <p:nvPr/>
        </p:nvSpPr>
        <p:spPr>
          <a:xfrm>
            <a:off x="6658650" y="7737232"/>
            <a:ext cx="3465246" cy="874514"/>
          </a:xfrm>
          <a:prstGeom prst="rect">
            <a:avLst/>
          </a:prstGeom>
        </p:spPr>
        <p:txBody>
          <a:bodyPr lIns="0" tIns="0" rIns="0" bIns="0" rtlCol="0" anchor="t">
            <a:spAutoFit/>
          </a:bodyPr>
          <a:lstStyle/>
          <a:p>
            <a:pPr algn="l">
              <a:lnSpc>
                <a:spcPts val="3453"/>
              </a:lnSpc>
            </a:pPr>
            <a:r>
              <a:rPr lang="en-US" sz="2677" b="1" spc="104">
                <a:solidFill>
                  <a:srgbClr val="FFFFFF"/>
                </a:solidFill>
                <a:latin typeface="Arimo Bold"/>
                <a:ea typeface="Arimo Bold"/>
                <a:cs typeface="Arimo Bold"/>
                <a:sym typeface="Arimo Bold"/>
              </a:rPr>
              <a:t>NHÓM DỮ LIỆU</a:t>
            </a:r>
          </a:p>
          <a:p>
            <a:pPr marL="0" lvl="0" indent="0" algn="l">
              <a:lnSpc>
                <a:spcPts val="3453"/>
              </a:lnSpc>
              <a:spcBef>
                <a:spcPct val="0"/>
              </a:spcBef>
            </a:pPr>
            <a:r>
              <a:rPr lang="en-US" sz="2677" b="1" spc="104">
                <a:solidFill>
                  <a:srgbClr val="FFFFFF"/>
                </a:solidFill>
                <a:latin typeface="Arimo Bold"/>
                <a:ea typeface="Arimo Bold"/>
                <a:cs typeface="Arimo Bold"/>
                <a:sym typeface="Arimo Bold"/>
              </a:rPr>
              <a:t>(Bucket)</a:t>
            </a:r>
          </a:p>
        </p:txBody>
      </p:sp>
      <p:grpSp>
        <p:nvGrpSpPr>
          <p:cNvPr id="14" name="Group 14"/>
          <p:cNvGrpSpPr/>
          <p:nvPr/>
        </p:nvGrpSpPr>
        <p:grpSpPr>
          <a:xfrm>
            <a:off x="691703" y="3004000"/>
            <a:ext cx="4640327" cy="4486362"/>
            <a:chOff x="0" y="0"/>
            <a:chExt cx="1222144" cy="1181593"/>
          </a:xfrm>
        </p:grpSpPr>
        <p:sp>
          <p:nvSpPr>
            <p:cNvPr id="15" name="Freeform 15"/>
            <p:cNvSpPr/>
            <p:nvPr/>
          </p:nvSpPr>
          <p:spPr>
            <a:xfrm>
              <a:off x="0" y="0"/>
              <a:ext cx="1222144" cy="1181593"/>
            </a:xfrm>
            <a:custGeom>
              <a:avLst/>
              <a:gdLst/>
              <a:ahLst/>
              <a:cxnLst/>
              <a:rect l="l" t="t" r="r" b="b"/>
              <a:pathLst>
                <a:path w="1222144" h="1181593">
                  <a:moveTo>
                    <a:pt x="85088" y="0"/>
                  </a:moveTo>
                  <a:lnTo>
                    <a:pt x="1137055" y="0"/>
                  </a:lnTo>
                  <a:cubicBezTo>
                    <a:pt x="1184049" y="0"/>
                    <a:pt x="1222144" y="38095"/>
                    <a:pt x="1222144" y="85088"/>
                  </a:cubicBezTo>
                  <a:lnTo>
                    <a:pt x="1222144" y="1096505"/>
                  </a:lnTo>
                  <a:cubicBezTo>
                    <a:pt x="1222144" y="1143498"/>
                    <a:pt x="1184049" y="1181593"/>
                    <a:pt x="1137055" y="1181593"/>
                  </a:cubicBezTo>
                  <a:lnTo>
                    <a:pt x="85088" y="1181593"/>
                  </a:lnTo>
                  <a:cubicBezTo>
                    <a:pt x="38095" y="1181593"/>
                    <a:pt x="0" y="1143498"/>
                    <a:pt x="0" y="1096505"/>
                  </a:cubicBezTo>
                  <a:lnTo>
                    <a:pt x="0" y="85088"/>
                  </a:lnTo>
                  <a:cubicBezTo>
                    <a:pt x="0" y="38095"/>
                    <a:pt x="38095" y="0"/>
                    <a:pt x="85088" y="0"/>
                  </a:cubicBezTo>
                  <a:close/>
                </a:path>
              </a:pathLst>
            </a:custGeom>
            <a:solidFill>
              <a:srgbClr val="000000">
                <a:alpha val="0"/>
              </a:srgbClr>
            </a:solidFill>
            <a:ln w="38100" cap="rnd">
              <a:solidFill>
                <a:srgbClr val="3275C5"/>
              </a:solidFill>
              <a:prstDash val="solid"/>
              <a:round/>
            </a:ln>
          </p:spPr>
          <p:txBody>
            <a:bodyPr/>
            <a:lstStyle/>
            <a:p>
              <a:endParaRPr lang="en-US"/>
            </a:p>
          </p:txBody>
        </p:sp>
        <p:sp>
          <p:nvSpPr>
            <p:cNvPr id="16" name="TextBox 16"/>
            <p:cNvSpPr txBox="1"/>
            <p:nvPr/>
          </p:nvSpPr>
          <p:spPr>
            <a:xfrm>
              <a:off x="0" y="-19050"/>
              <a:ext cx="1222144" cy="1200643"/>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1675405" y="6180626"/>
            <a:ext cx="2984500"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Hadoop Hive</a:t>
            </a:r>
          </a:p>
        </p:txBody>
      </p:sp>
      <p:grpSp>
        <p:nvGrpSpPr>
          <p:cNvPr id="18" name="Group 18"/>
          <p:cNvGrpSpPr/>
          <p:nvPr/>
        </p:nvGrpSpPr>
        <p:grpSpPr>
          <a:xfrm>
            <a:off x="2148589" y="3929956"/>
            <a:ext cx="1726555" cy="1553900"/>
            <a:chOff x="0" y="0"/>
            <a:chExt cx="2302073" cy="2071867"/>
          </a:xfrm>
        </p:grpSpPr>
        <p:sp>
          <p:nvSpPr>
            <p:cNvPr id="19" name="Freeform 19"/>
            <p:cNvSpPr/>
            <p:nvPr/>
          </p:nvSpPr>
          <p:spPr>
            <a:xfrm>
              <a:off x="0" y="0"/>
              <a:ext cx="2302129" cy="2071878"/>
            </a:xfrm>
            <a:custGeom>
              <a:avLst/>
              <a:gdLst/>
              <a:ahLst/>
              <a:cxnLst/>
              <a:rect l="l" t="t" r="r" b="b"/>
              <a:pathLst>
                <a:path w="2302129" h="2071878">
                  <a:moveTo>
                    <a:pt x="0" y="0"/>
                  </a:moveTo>
                  <a:lnTo>
                    <a:pt x="2302129" y="0"/>
                  </a:lnTo>
                  <a:lnTo>
                    <a:pt x="2302129" y="2071878"/>
                  </a:lnTo>
                  <a:lnTo>
                    <a:pt x="0" y="2071878"/>
                  </a:lnTo>
                  <a:lnTo>
                    <a:pt x="0" y="0"/>
                  </a:lnTo>
                  <a:close/>
                </a:path>
              </a:pathLst>
            </a:custGeom>
            <a:blipFill>
              <a:blip r:embed="rId2"/>
              <a:stretch>
                <a:fillRect r="2"/>
              </a:stretch>
            </a:blipFill>
          </p:spPr>
          <p:txBody>
            <a:bodyPr/>
            <a:lstStyle/>
            <a:p>
              <a:endParaRPr lang="en-US"/>
            </a:p>
          </p:txBody>
        </p:sp>
      </p:grpSp>
      <p:sp>
        <p:nvSpPr>
          <p:cNvPr id="20" name="AutoShape 20"/>
          <p:cNvSpPr/>
          <p:nvPr/>
        </p:nvSpPr>
        <p:spPr>
          <a:xfrm>
            <a:off x="6251862" y="1867093"/>
            <a:ext cx="11527774" cy="1761500"/>
          </a:xfrm>
          <a:prstGeom prst="rect">
            <a:avLst/>
          </a:prstGeom>
          <a:solidFill>
            <a:srgbClr val="37C9EF">
              <a:alpha val="29804"/>
            </a:srgbClr>
          </a:solidFill>
        </p:spPr>
        <p:txBody>
          <a:bodyPr/>
          <a:lstStyle/>
          <a:p>
            <a:endParaRPr lang="en-US"/>
          </a:p>
        </p:txBody>
      </p:sp>
      <p:sp>
        <p:nvSpPr>
          <p:cNvPr id="21" name="TextBox 21"/>
          <p:cNvSpPr txBox="1"/>
          <p:nvPr/>
        </p:nvSpPr>
        <p:spPr>
          <a:xfrm>
            <a:off x="10971809" y="1876149"/>
            <a:ext cx="6500556" cy="16671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cung cấp giao diện truy vấn với cú pháp giống SQL, giúp người dùng dễ dàng tương tác với dữ liệu lớn mà không cần viết code phức tạp</a:t>
            </a:r>
          </a:p>
        </p:txBody>
      </p:sp>
      <p:sp>
        <p:nvSpPr>
          <p:cNvPr id="22" name="AutoShape 22"/>
          <p:cNvSpPr/>
          <p:nvPr/>
        </p:nvSpPr>
        <p:spPr>
          <a:xfrm>
            <a:off x="6251862" y="1867093"/>
            <a:ext cx="3639261" cy="1761500"/>
          </a:xfrm>
          <a:prstGeom prst="rect">
            <a:avLst/>
          </a:prstGeom>
          <a:solidFill>
            <a:srgbClr val="37C9EF"/>
          </a:solidFill>
        </p:spPr>
        <p:txBody>
          <a:bodyPr/>
          <a:lstStyle/>
          <a:p>
            <a:endParaRPr lang="en-US"/>
          </a:p>
        </p:txBody>
      </p:sp>
      <p:grpSp>
        <p:nvGrpSpPr>
          <p:cNvPr id="23" name="Group 23"/>
          <p:cNvGrpSpPr/>
          <p:nvPr/>
        </p:nvGrpSpPr>
        <p:grpSpPr>
          <a:xfrm rot="-8100000">
            <a:off x="9267840" y="2125558"/>
            <a:ext cx="1246566" cy="1244571"/>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25" name="TextBox 25"/>
          <p:cNvSpPr txBox="1"/>
          <p:nvPr/>
        </p:nvSpPr>
        <p:spPr>
          <a:xfrm>
            <a:off x="6658650" y="2264714"/>
            <a:ext cx="4113223" cy="864314"/>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TRUY VẤN DỮ LIỆU BẰNG SQL</a:t>
            </a:r>
          </a:p>
        </p:txBody>
      </p:sp>
      <p:sp>
        <p:nvSpPr>
          <p:cNvPr id="26" name="AutoShape 26"/>
          <p:cNvSpPr/>
          <p:nvPr/>
        </p:nvSpPr>
        <p:spPr>
          <a:xfrm>
            <a:off x="6251862" y="3689284"/>
            <a:ext cx="11527774" cy="1761500"/>
          </a:xfrm>
          <a:prstGeom prst="rect">
            <a:avLst/>
          </a:prstGeom>
          <a:solidFill>
            <a:srgbClr val="2C92D5">
              <a:alpha val="29804"/>
            </a:srgbClr>
          </a:solidFill>
        </p:spPr>
        <p:txBody>
          <a:bodyPr/>
          <a:lstStyle/>
          <a:p>
            <a:endParaRPr lang="en-US"/>
          </a:p>
        </p:txBody>
      </p:sp>
      <p:sp>
        <p:nvSpPr>
          <p:cNvPr id="27" name="AutoShape 27"/>
          <p:cNvSpPr/>
          <p:nvPr/>
        </p:nvSpPr>
        <p:spPr>
          <a:xfrm>
            <a:off x="6251862" y="3689284"/>
            <a:ext cx="3639261" cy="1761500"/>
          </a:xfrm>
          <a:prstGeom prst="rect">
            <a:avLst/>
          </a:prstGeom>
          <a:solidFill>
            <a:srgbClr val="2C92D5"/>
          </a:solidFill>
        </p:spPr>
        <p:txBody>
          <a:bodyPr/>
          <a:lstStyle/>
          <a:p>
            <a:endParaRPr lang="en-US"/>
          </a:p>
        </p:txBody>
      </p:sp>
      <p:grpSp>
        <p:nvGrpSpPr>
          <p:cNvPr id="28" name="Group 28"/>
          <p:cNvGrpSpPr/>
          <p:nvPr/>
        </p:nvGrpSpPr>
        <p:grpSpPr>
          <a:xfrm rot="-8100000">
            <a:off x="9267840" y="3965647"/>
            <a:ext cx="1246566" cy="1244571"/>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30" name="TextBox 30"/>
          <p:cNvSpPr txBox="1"/>
          <p:nvPr/>
        </p:nvSpPr>
        <p:spPr>
          <a:xfrm>
            <a:off x="6658650" y="4064544"/>
            <a:ext cx="3465246" cy="864314"/>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XỬ LÝ DỮ LIỆU QUY MÔ LỚN</a:t>
            </a:r>
          </a:p>
        </p:txBody>
      </p:sp>
      <p:sp>
        <p:nvSpPr>
          <p:cNvPr id="31" name="TextBox 31"/>
          <p:cNvSpPr txBox="1"/>
          <p:nvPr/>
        </p:nvSpPr>
        <p:spPr>
          <a:xfrm>
            <a:off x="10971809" y="3853606"/>
            <a:ext cx="6500556" cy="12480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được thiết kế như một giải pháp kho dữ liệu lớn, hỗ trợ xử lý hàng petabyte dữ liệu thông qua hệ thống phân tán của Hadoop</a:t>
            </a:r>
          </a:p>
        </p:txBody>
      </p:sp>
      <p:sp>
        <p:nvSpPr>
          <p:cNvPr id="32" name="TextBox 32"/>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51862" y="5529373"/>
            <a:ext cx="11714476" cy="1761500"/>
          </a:xfrm>
          <a:prstGeom prst="rect">
            <a:avLst/>
          </a:prstGeom>
          <a:solidFill>
            <a:srgbClr val="37C9EF">
              <a:alpha val="29804"/>
            </a:srgbClr>
          </a:solidFill>
        </p:spPr>
        <p:txBody>
          <a:bodyPr/>
          <a:lstStyle/>
          <a:p>
            <a:endParaRPr lang="en-US"/>
          </a:p>
        </p:txBody>
      </p:sp>
      <p:sp>
        <p:nvSpPr>
          <p:cNvPr id="3" name="TextBox 3"/>
          <p:cNvSpPr txBox="1"/>
          <p:nvPr/>
        </p:nvSpPr>
        <p:spPr>
          <a:xfrm>
            <a:off x="10971809" y="5538428"/>
            <a:ext cx="6300620" cy="16671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Metastore lưu trữ thông tin metadata về cấu trúc bảng và các cột dữ liệu, giúp tăng cường khả năng truy cập nhanh và quản lý dữ liệu hiệu quả.</a:t>
            </a:r>
          </a:p>
        </p:txBody>
      </p:sp>
      <p:sp>
        <p:nvSpPr>
          <p:cNvPr id="4" name="AutoShape 4"/>
          <p:cNvSpPr/>
          <p:nvPr/>
        </p:nvSpPr>
        <p:spPr>
          <a:xfrm>
            <a:off x="6251862" y="5529373"/>
            <a:ext cx="3639261" cy="1761500"/>
          </a:xfrm>
          <a:prstGeom prst="rect">
            <a:avLst/>
          </a:prstGeom>
          <a:solidFill>
            <a:srgbClr val="37C9EF"/>
          </a:solidFill>
        </p:spPr>
        <p:txBody>
          <a:bodyPr/>
          <a:lstStyle/>
          <a:p>
            <a:endParaRPr lang="en-US"/>
          </a:p>
        </p:txBody>
      </p:sp>
      <p:grpSp>
        <p:nvGrpSpPr>
          <p:cNvPr id="5" name="Group 5"/>
          <p:cNvGrpSpPr/>
          <p:nvPr/>
        </p:nvGrpSpPr>
        <p:grpSpPr>
          <a:xfrm rot="-8100000">
            <a:off x="9267840" y="5787837"/>
            <a:ext cx="1246566" cy="1244571"/>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7" name="AutoShape 7"/>
          <p:cNvSpPr/>
          <p:nvPr/>
        </p:nvSpPr>
        <p:spPr>
          <a:xfrm>
            <a:off x="6251862" y="7367072"/>
            <a:ext cx="11714476" cy="1761500"/>
          </a:xfrm>
          <a:prstGeom prst="rect">
            <a:avLst/>
          </a:prstGeom>
          <a:solidFill>
            <a:srgbClr val="2C92D5">
              <a:alpha val="29804"/>
            </a:srgbClr>
          </a:solidFill>
        </p:spPr>
        <p:txBody>
          <a:bodyPr/>
          <a:lstStyle/>
          <a:p>
            <a:endParaRPr lang="en-US"/>
          </a:p>
        </p:txBody>
      </p:sp>
      <p:sp>
        <p:nvSpPr>
          <p:cNvPr id="8" name="TextBox 8"/>
          <p:cNvSpPr txBox="1"/>
          <p:nvPr/>
        </p:nvSpPr>
        <p:spPr>
          <a:xfrm>
            <a:off x="10971809" y="7393648"/>
            <a:ext cx="6300620" cy="1632149"/>
          </a:xfrm>
          <a:prstGeom prst="rect">
            <a:avLst/>
          </a:prstGeom>
        </p:spPr>
        <p:txBody>
          <a:bodyPr lIns="0" tIns="0" rIns="0" bIns="0" rtlCol="0" anchor="t">
            <a:spAutoFit/>
          </a:bodyPr>
          <a:lstStyle/>
          <a:p>
            <a:pPr algn="l">
              <a:lnSpc>
                <a:spcPts val="3242"/>
              </a:lnSpc>
            </a:pPr>
            <a:r>
              <a:rPr lang="en-US" sz="2161" spc="108">
                <a:solidFill>
                  <a:srgbClr val="191919"/>
                </a:solidFill>
                <a:latin typeface="Arimo"/>
                <a:ea typeface="Arimo"/>
                <a:cs typeface="Arimo"/>
                <a:sym typeface="Arimo"/>
              </a:rPr>
              <a:t>Hive hỗ trợ các giao dịch ACID (Atomicity, Consistency, Isolation, Durability), đảm bảo tính toàn vẹn của dữ liệu khi có nhiều quá trình đọc/ghi đồng thời</a:t>
            </a:r>
          </a:p>
        </p:txBody>
      </p:sp>
      <p:sp>
        <p:nvSpPr>
          <p:cNvPr id="9" name="AutoShape 9"/>
          <p:cNvSpPr/>
          <p:nvPr/>
        </p:nvSpPr>
        <p:spPr>
          <a:xfrm>
            <a:off x="6251862" y="7367072"/>
            <a:ext cx="3639261" cy="1761500"/>
          </a:xfrm>
          <a:prstGeom prst="rect">
            <a:avLst/>
          </a:prstGeom>
          <a:solidFill>
            <a:srgbClr val="2C92D5"/>
          </a:solidFill>
        </p:spPr>
        <p:txBody>
          <a:bodyPr/>
          <a:lstStyle/>
          <a:p>
            <a:endParaRPr lang="en-US"/>
          </a:p>
        </p:txBody>
      </p:sp>
      <p:grpSp>
        <p:nvGrpSpPr>
          <p:cNvPr id="10" name="Group 10"/>
          <p:cNvGrpSpPr/>
          <p:nvPr/>
        </p:nvGrpSpPr>
        <p:grpSpPr>
          <a:xfrm rot="-8100000">
            <a:off x="9267840" y="7625537"/>
            <a:ext cx="1246566" cy="124457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12" name="TextBox 12"/>
          <p:cNvSpPr txBox="1"/>
          <p:nvPr/>
        </p:nvSpPr>
        <p:spPr>
          <a:xfrm>
            <a:off x="6658650" y="6141197"/>
            <a:ext cx="4113223" cy="435907"/>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HIVE METASTORE</a:t>
            </a:r>
          </a:p>
        </p:txBody>
      </p:sp>
      <p:sp>
        <p:nvSpPr>
          <p:cNvPr id="13" name="TextBox 13"/>
          <p:cNvSpPr txBox="1"/>
          <p:nvPr/>
        </p:nvSpPr>
        <p:spPr>
          <a:xfrm>
            <a:off x="6658650" y="7742332"/>
            <a:ext cx="3465246" cy="864314"/>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HỖ TRỢ GIAO DỊCH ACID</a:t>
            </a:r>
          </a:p>
        </p:txBody>
      </p:sp>
      <p:grpSp>
        <p:nvGrpSpPr>
          <p:cNvPr id="14" name="Group 14"/>
          <p:cNvGrpSpPr/>
          <p:nvPr/>
        </p:nvGrpSpPr>
        <p:grpSpPr>
          <a:xfrm>
            <a:off x="691703" y="3004000"/>
            <a:ext cx="4640327" cy="4486362"/>
            <a:chOff x="0" y="0"/>
            <a:chExt cx="1222144" cy="1181593"/>
          </a:xfrm>
        </p:grpSpPr>
        <p:sp>
          <p:nvSpPr>
            <p:cNvPr id="15" name="Freeform 15"/>
            <p:cNvSpPr/>
            <p:nvPr/>
          </p:nvSpPr>
          <p:spPr>
            <a:xfrm>
              <a:off x="0" y="0"/>
              <a:ext cx="1222144" cy="1181593"/>
            </a:xfrm>
            <a:custGeom>
              <a:avLst/>
              <a:gdLst/>
              <a:ahLst/>
              <a:cxnLst/>
              <a:rect l="l" t="t" r="r" b="b"/>
              <a:pathLst>
                <a:path w="1222144" h="1181593">
                  <a:moveTo>
                    <a:pt x="85088" y="0"/>
                  </a:moveTo>
                  <a:lnTo>
                    <a:pt x="1137055" y="0"/>
                  </a:lnTo>
                  <a:cubicBezTo>
                    <a:pt x="1184049" y="0"/>
                    <a:pt x="1222144" y="38095"/>
                    <a:pt x="1222144" y="85088"/>
                  </a:cubicBezTo>
                  <a:lnTo>
                    <a:pt x="1222144" y="1096505"/>
                  </a:lnTo>
                  <a:cubicBezTo>
                    <a:pt x="1222144" y="1143498"/>
                    <a:pt x="1184049" y="1181593"/>
                    <a:pt x="1137055" y="1181593"/>
                  </a:cubicBezTo>
                  <a:lnTo>
                    <a:pt x="85088" y="1181593"/>
                  </a:lnTo>
                  <a:cubicBezTo>
                    <a:pt x="38095" y="1181593"/>
                    <a:pt x="0" y="1143498"/>
                    <a:pt x="0" y="1096505"/>
                  </a:cubicBezTo>
                  <a:lnTo>
                    <a:pt x="0" y="85088"/>
                  </a:lnTo>
                  <a:cubicBezTo>
                    <a:pt x="0" y="38095"/>
                    <a:pt x="38095" y="0"/>
                    <a:pt x="85088" y="0"/>
                  </a:cubicBezTo>
                  <a:close/>
                </a:path>
              </a:pathLst>
            </a:custGeom>
            <a:solidFill>
              <a:srgbClr val="000000">
                <a:alpha val="0"/>
              </a:srgbClr>
            </a:solidFill>
            <a:ln w="38100" cap="rnd">
              <a:solidFill>
                <a:srgbClr val="3275C5"/>
              </a:solidFill>
              <a:prstDash val="solid"/>
              <a:round/>
            </a:ln>
          </p:spPr>
          <p:txBody>
            <a:bodyPr/>
            <a:lstStyle/>
            <a:p>
              <a:endParaRPr lang="en-US"/>
            </a:p>
          </p:txBody>
        </p:sp>
        <p:sp>
          <p:nvSpPr>
            <p:cNvPr id="16" name="TextBox 16"/>
            <p:cNvSpPr txBox="1"/>
            <p:nvPr/>
          </p:nvSpPr>
          <p:spPr>
            <a:xfrm>
              <a:off x="0" y="-19050"/>
              <a:ext cx="1222144" cy="1200643"/>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1675405" y="6180626"/>
            <a:ext cx="2984500"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Hadoop Hive</a:t>
            </a:r>
          </a:p>
        </p:txBody>
      </p:sp>
      <p:grpSp>
        <p:nvGrpSpPr>
          <p:cNvPr id="18" name="Group 18"/>
          <p:cNvGrpSpPr/>
          <p:nvPr/>
        </p:nvGrpSpPr>
        <p:grpSpPr>
          <a:xfrm>
            <a:off x="2148589" y="3929956"/>
            <a:ext cx="1726555" cy="1553900"/>
            <a:chOff x="0" y="0"/>
            <a:chExt cx="2302073" cy="2071867"/>
          </a:xfrm>
        </p:grpSpPr>
        <p:sp>
          <p:nvSpPr>
            <p:cNvPr id="19" name="Freeform 19"/>
            <p:cNvSpPr/>
            <p:nvPr/>
          </p:nvSpPr>
          <p:spPr>
            <a:xfrm>
              <a:off x="0" y="0"/>
              <a:ext cx="2302129" cy="2071878"/>
            </a:xfrm>
            <a:custGeom>
              <a:avLst/>
              <a:gdLst/>
              <a:ahLst/>
              <a:cxnLst/>
              <a:rect l="l" t="t" r="r" b="b"/>
              <a:pathLst>
                <a:path w="2302129" h="2071878">
                  <a:moveTo>
                    <a:pt x="0" y="0"/>
                  </a:moveTo>
                  <a:lnTo>
                    <a:pt x="2302129" y="0"/>
                  </a:lnTo>
                  <a:lnTo>
                    <a:pt x="2302129" y="2071878"/>
                  </a:lnTo>
                  <a:lnTo>
                    <a:pt x="0" y="2071878"/>
                  </a:lnTo>
                  <a:lnTo>
                    <a:pt x="0" y="0"/>
                  </a:lnTo>
                  <a:close/>
                </a:path>
              </a:pathLst>
            </a:custGeom>
            <a:blipFill>
              <a:blip r:embed="rId2"/>
              <a:stretch>
                <a:fillRect r="2"/>
              </a:stretch>
            </a:blipFill>
          </p:spPr>
          <p:txBody>
            <a:bodyPr/>
            <a:lstStyle/>
            <a:p>
              <a:endParaRPr lang="en-US"/>
            </a:p>
          </p:txBody>
        </p:sp>
      </p:grpSp>
      <p:sp>
        <p:nvSpPr>
          <p:cNvPr id="20" name="AutoShape 20"/>
          <p:cNvSpPr/>
          <p:nvPr/>
        </p:nvSpPr>
        <p:spPr>
          <a:xfrm>
            <a:off x="6251862" y="1867093"/>
            <a:ext cx="11714476" cy="1761500"/>
          </a:xfrm>
          <a:prstGeom prst="rect">
            <a:avLst/>
          </a:prstGeom>
          <a:solidFill>
            <a:srgbClr val="37C9EF">
              <a:alpha val="29804"/>
            </a:srgbClr>
          </a:solidFill>
        </p:spPr>
        <p:txBody>
          <a:bodyPr/>
          <a:lstStyle/>
          <a:p>
            <a:endParaRPr lang="en-US"/>
          </a:p>
        </p:txBody>
      </p:sp>
      <p:sp>
        <p:nvSpPr>
          <p:cNvPr id="21" name="TextBox 21"/>
          <p:cNvSpPr txBox="1"/>
          <p:nvPr/>
        </p:nvSpPr>
        <p:spPr>
          <a:xfrm>
            <a:off x="10971809" y="1876149"/>
            <a:ext cx="6500556" cy="16671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hỗ trợ tạo bảng tham chiếu dữ liệu từ bên ngoài mà không di chuyển dữ liệu vào HDFS, thuận tiện cho việc quản lý dữ liệu đến từ nhiều nguồn.</a:t>
            </a:r>
          </a:p>
        </p:txBody>
      </p:sp>
      <p:sp>
        <p:nvSpPr>
          <p:cNvPr id="22" name="AutoShape 22"/>
          <p:cNvSpPr/>
          <p:nvPr/>
        </p:nvSpPr>
        <p:spPr>
          <a:xfrm>
            <a:off x="6251862" y="1867093"/>
            <a:ext cx="3639261" cy="1761500"/>
          </a:xfrm>
          <a:prstGeom prst="rect">
            <a:avLst/>
          </a:prstGeom>
          <a:solidFill>
            <a:srgbClr val="37C9EF"/>
          </a:solidFill>
        </p:spPr>
        <p:txBody>
          <a:bodyPr/>
          <a:lstStyle/>
          <a:p>
            <a:endParaRPr lang="en-US"/>
          </a:p>
        </p:txBody>
      </p:sp>
      <p:grpSp>
        <p:nvGrpSpPr>
          <p:cNvPr id="23" name="Group 23"/>
          <p:cNvGrpSpPr/>
          <p:nvPr/>
        </p:nvGrpSpPr>
        <p:grpSpPr>
          <a:xfrm rot="-8100000">
            <a:off x="9267840" y="2125558"/>
            <a:ext cx="1246566" cy="1244571"/>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txBody>
            <a:bodyPr/>
            <a:lstStyle/>
            <a:p>
              <a:endParaRPr lang="en-US"/>
            </a:p>
          </p:txBody>
        </p:sp>
      </p:grpSp>
      <p:sp>
        <p:nvSpPr>
          <p:cNvPr id="25" name="TextBox 25"/>
          <p:cNvSpPr txBox="1"/>
          <p:nvPr/>
        </p:nvSpPr>
        <p:spPr>
          <a:xfrm>
            <a:off x="6658650" y="2478918"/>
            <a:ext cx="4113223" cy="435907"/>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EXTERNAL TABLES</a:t>
            </a:r>
          </a:p>
        </p:txBody>
      </p:sp>
      <p:sp>
        <p:nvSpPr>
          <p:cNvPr id="26" name="AutoShape 26"/>
          <p:cNvSpPr/>
          <p:nvPr/>
        </p:nvSpPr>
        <p:spPr>
          <a:xfrm>
            <a:off x="6251862" y="3689284"/>
            <a:ext cx="11714476" cy="1761500"/>
          </a:xfrm>
          <a:prstGeom prst="rect">
            <a:avLst/>
          </a:prstGeom>
          <a:solidFill>
            <a:srgbClr val="2C92D5">
              <a:alpha val="29804"/>
            </a:srgbClr>
          </a:solidFill>
        </p:spPr>
        <p:txBody>
          <a:bodyPr/>
          <a:lstStyle/>
          <a:p>
            <a:endParaRPr lang="en-US"/>
          </a:p>
        </p:txBody>
      </p:sp>
      <p:sp>
        <p:nvSpPr>
          <p:cNvPr id="27" name="AutoShape 27"/>
          <p:cNvSpPr/>
          <p:nvPr/>
        </p:nvSpPr>
        <p:spPr>
          <a:xfrm>
            <a:off x="6251862" y="3689284"/>
            <a:ext cx="3639261" cy="1761500"/>
          </a:xfrm>
          <a:prstGeom prst="rect">
            <a:avLst/>
          </a:prstGeom>
          <a:solidFill>
            <a:srgbClr val="2C92D5"/>
          </a:solidFill>
        </p:spPr>
        <p:txBody>
          <a:bodyPr/>
          <a:lstStyle/>
          <a:p>
            <a:endParaRPr lang="en-US"/>
          </a:p>
        </p:txBody>
      </p:sp>
      <p:grpSp>
        <p:nvGrpSpPr>
          <p:cNvPr id="28" name="Group 28"/>
          <p:cNvGrpSpPr/>
          <p:nvPr/>
        </p:nvGrpSpPr>
        <p:grpSpPr>
          <a:xfrm rot="-8100000">
            <a:off x="9267840" y="3965647"/>
            <a:ext cx="1246566" cy="1244571"/>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txBody>
            <a:bodyPr/>
            <a:lstStyle/>
            <a:p>
              <a:endParaRPr lang="en-US"/>
            </a:p>
          </p:txBody>
        </p:sp>
      </p:grpSp>
      <p:sp>
        <p:nvSpPr>
          <p:cNvPr id="30" name="TextBox 30"/>
          <p:cNvSpPr txBox="1"/>
          <p:nvPr/>
        </p:nvSpPr>
        <p:spPr>
          <a:xfrm>
            <a:off x="6658650" y="4064544"/>
            <a:ext cx="3465246" cy="864314"/>
          </a:xfrm>
          <a:prstGeom prst="rect">
            <a:avLst/>
          </a:prstGeom>
        </p:spPr>
        <p:txBody>
          <a:bodyPr lIns="0" tIns="0" rIns="0" bIns="0" rtlCol="0" anchor="t">
            <a:spAutoFit/>
          </a:bodyPr>
          <a:lstStyle/>
          <a:p>
            <a:pPr marL="0" lvl="0" indent="0" algn="l">
              <a:lnSpc>
                <a:spcPts val="3453"/>
              </a:lnSpc>
              <a:spcBef>
                <a:spcPct val="0"/>
              </a:spcBef>
            </a:pPr>
            <a:r>
              <a:rPr lang="en-US" sz="2677" b="1" spc="104">
                <a:solidFill>
                  <a:srgbClr val="FFFFFF"/>
                </a:solidFill>
                <a:latin typeface="Arimo Bold"/>
                <a:ea typeface="Arimo Bold"/>
                <a:cs typeface="Arimo Bold"/>
                <a:sym typeface="Arimo Bold"/>
              </a:rPr>
              <a:t>XỬ LÝ DỮ LIỆU ĐẶC BIỆT</a:t>
            </a:r>
          </a:p>
        </p:txBody>
      </p:sp>
      <p:sp>
        <p:nvSpPr>
          <p:cNvPr id="31" name="TextBox 31"/>
          <p:cNvSpPr txBox="1"/>
          <p:nvPr/>
        </p:nvSpPr>
        <p:spPr>
          <a:xfrm>
            <a:off x="10971809" y="3644056"/>
            <a:ext cx="7116671" cy="1667189"/>
          </a:xfrm>
          <a:prstGeom prst="rect">
            <a:avLst/>
          </a:prstGeom>
        </p:spPr>
        <p:txBody>
          <a:bodyPr lIns="0" tIns="0" rIns="0" bIns="0" rtlCol="0" anchor="t">
            <a:spAutoFit/>
          </a:bodyPr>
          <a:lstStyle/>
          <a:p>
            <a:pPr algn="l">
              <a:lnSpc>
                <a:spcPts val="3362"/>
              </a:lnSpc>
            </a:pPr>
            <a:r>
              <a:rPr lang="en-US" sz="2241" spc="112">
                <a:solidFill>
                  <a:srgbClr val="191919"/>
                </a:solidFill>
                <a:latin typeface="Arimo"/>
                <a:ea typeface="Arimo"/>
                <a:cs typeface="Arimo"/>
                <a:sym typeface="Arimo"/>
              </a:rPr>
              <a:t>Hive hỗ trợ cơ chế SerDe (Serializer/Deserializer) để xử lý các định dạng dữ liệu đặc biệt (như JSON, XML), giúp hệ thống dễ dàng tích hợp với các nguồn dữ liệu khác nhau.</a:t>
            </a:r>
          </a:p>
        </p:txBody>
      </p:sp>
      <p:sp>
        <p:nvSpPr>
          <p:cNvPr id="32" name="TextBox 32"/>
          <p:cNvSpPr txBox="1"/>
          <p:nvPr/>
        </p:nvSpPr>
        <p:spPr>
          <a:xfrm>
            <a:off x="143782" y="52976"/>
            <a:ext cx="11400499" cy="975724"/>
          </a:xfrm>
          <a:prstGeom prst="rect">
            <a:avLst/>
          </a:prstGeom>
        </p:spPr>
        <p:txBody>
          <a:bodyPr lIns="0" tIns="0" rIns="0" bIns="0" rtlCol="0" anchor="t">
            <a:spAutoFit/>
          </a:bodyPr>
          <a:lstStyle/>
          <a:p>
            <a:pPr algn="just">
              <a:lnSpc>
                <a:spcPts val="7644"/>
              </a:lnSpc>
            </a:pPr>
            <a:r>
              <a:rPr lang="en-US" sz="5460" b="1">
                <a:solidFill>
                  <a:srgbClr val="4173B8"/>
                </a:solidFill>
                <a:latin typeface="Poppins Semi-Bold"/>
                <a:ea typeface="Poppins Semi-Bold"/>
                <a:cs typeface="Poppins Semi-Bold"/>
                <a:sym typeface="Poppins Semi-Bold"/>
              </a:rPr>
              <a:t>DATA PROCESSING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27552" y="2281578"/>
            <a:ext cx="9703423" cy="3488361"/>
          </a:xfrm>
          <a:prstGeom prst="rect">
            <a:avLst/>
          </a:prstGeom>
          <a:solidFill>
            <a:srgbClr val="44A9EF"/>
          </a:solidFill>
        </p:spPr>
        <p:txBody>
          <a:bodyPr/>
          <a:lstStyle/>
          <a:p>
            <a:endParaRPr lang="en-US"/>
          </a:p>
        </p:txBody>
      </p:sp>
      <p:sp>
        <p:nvSpPr>
          <p:cNvPr id="3" name="AutoShape 3"/>
          <p:cNvSpPr/>
          <p:nvPr/>
        </p:nvSpPr>
        <p:spPr>
          <a:xfrm>
            <a:off x="-475871" y="2281578"/>
            <a:ext cx="9703423" cy="3488361"/>
          </a:xfrm>
          <a:prstGeom prst="rect">
            <a:avLst/>
          </a:prstGeom>
          <a:solidFill>
            <a:srgbClr val="2C92D5"/>
          </a:solidFill>
        </p:spPr>
        <p:txBody>
          <a:bodyPr/>
          <a:lstStyle/>
          <a:p>
            <a:endParaRPr lang="en-US"/>
          </a:p>
        </p:txBody>
      </p:sp>
      <p:sp>
        <p:nvSpPr>
          <p:cNvPr id="4" name="AutoShape 4"/>
          <p:cNvSpPr/>
          <p:nvPr/>
        </p:nvSpPr>
        <p:spPr>
          <a:xfrm>
            <a:off x="-475871" y="5769939"/>
            <a:ext cx="9703423" cy="3488361"/>
          </a:xfrm>
          <a:prstGeom prst="rect">
            <a:avLst/>
          </a:prstGeom>
          <a:solidFill>
            <a:srgbClr val="44A9EF"/>
          </a:solidFill>
        </p:spPr>
        <p:txBody>
          <a:bodyPr/>
          <a:lstStyle/>
          <a:p>
            <a:endParaRPr lang="en-US"/>
          </a:p>
        </p:txBody>
      </p:sp>
      <p:sp>
        <p:nvSpPr>
          <p:cNvPr id="5" name="AutoShape 5"/>
          <p:cNvSpPr/>
          <p:nvPr/>
        </p:nvSpPr>
        <p:spPr>
          <a:xfrm>
            <a:off x="9227552" y="5769939"/>
            <a:ext cx="10347109" cy="3488361"/>
          </a:xfrm>
          <a:prstGeom prst="rect">
            <a:avLst/>
          </a:prstGeom>
          <a:solidFill>
            <a:srgbClr val="2C92D5"/>
          </a:solidFill>
        </p:spPr>
        <p:txBody>
          <a:bodyPr/>
          <a:lstStyle/>
          <a:p>
            <a:endParaRPr lang="en-US"/>
          </a:p>
        </p:txBody>
      </p:sp>
      <p:grpSp>
        <p:nvGrpSpPr>
          <p:cNvPr id="6" name="Group 6"/>
          <p:cNvGrpSpPr/>
          <p:nvPr/>
        </p:nvGrpSpPr>
        <p:grpSpPr>
          <a:xfrm>
            <a:off x="1330037" y="2458963"/>
            <a:ext cx="6249067" cy="2486697"/>
            <a:chOff x="0" y="0"/>
            <a:chExt cx="8332089" cy="3315596"/>
          </a:xfrm>
        </p:grpSpPr>
        <p:sp>
          <p:nvSpPr>
            <p:cNvPr id="7" name="TextBox 7"/>
            <p:cNvSpPr txBox="1"/>
            <p:nvPr/>
          </p:nvSpPr>
          <p:spPr>
            <a:xfrm>
              <a:off x="0" y="780613"/>
              <a:ext cx="8332089" cy="2523528"/>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tối ưu hóa cho việc xử lý các truy vấn phức tạp trong Data Warehouse với công nghệ như Parallel Processing và Partitioning, giúp cải thiện hiệu suất truy xuất dữ liệu lớn, đảm bảo khả năng đáp ứng nhanh chóng các truy vấn lớn</a:t>
              </a:r>
            </a:p>
          </p:txBody>
        </p:sp>
        <p:sp>
          <p:nvSpPr>
            <p:cNvPr id="8" name="TextBox 8"/>
            <p:cNvSpPr txBox="1"/>
            <p:nvPr/>
          </p:nvSpPr>
          <p:spPr>
            <a:xfrm>
              <a:off x="0" y="-47625"/>
              <a:ext cx="8332089"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HIỆU SUẤT CAO</a:t>
              </a:r>
            </a:p>
          </p:txBody>
        </p:sp>
      </p:grpSp>
      <p:grpSp>
        <p:nvGrpSpPr>
          <p:cNvPr id="9" name="Group 9"/>
          <p:cNvGrpSpPr/>
          <p:nvPr/>
        </p:nvGrpSpPr>
        <p:grpSpPr>
          <a:xfrm>
            <a:off x="10874518" y="2458963"/>
            <a:ext cx="7053178" cy="3002191"/>
            <a:chOff x="0" y="0"/>
            <a:chExt cx="9404237" cy="4002922"/>
          </a:xfrm>
        </p:grpSpPr>
        <p:sp>
          <p:nvSpPr>
            <p:cNvPr id="10" name="TextBox 10"/>
            <p:cNvSpPr txBox="1"/>
            <p:nvPr/>
          </p:nvSpPr>
          <p:spPr>
            <a:xfrm>
              <a:off x="0" y="1355406"/>
              <a:ext cx="9404237" cy="2654255"/>
            </a:xfrm>
            <a:prstGeom prst="rect">
              <a:avLst/>
            </a:prstGeom>
          </p:spPr>
          <p:txBody>
            <a:bodyPr lIns="0" tIns="0" rIns="0" bIns="0" rtlCol="0" anchor="t">
              <a:spAutoFit/>
            </a:bodyPr>
            <a:lstStyle/>
            <a:p>
              <a:pPr algn="l">
                <a:lnSpc>
                  <a:spcPts val="3183"/>
                </a:lnSpc>
              </a:pPr>
              <a:r>
                <a:rPr lang="en-US" sz="2122" spc="106">
                  <a:solidFill>
                    <a:srgbClr val="FFFFFF"/>
                  </a:solidFill>
                  <a:latin typeface="Arimo"/>
                  <a:ea typeface="Arimo"/>
                  <a:cs typeface="Arimo"/>
                  <a:sym typeface="Arimo"/>
                </a:rPr>
                <a:t>Oracle hỗ trợ phân vùng dữ liệu giúp chia nhỏ bảng và Index theo nhiều phương pháp (range, list, hash, composite) để tăng tốc độ truy vấn và quản lý dữ liệu hiệu quả hơn, giảm lượng dữ liệu cần quét khi thực hiện các truy vấn lớn trong Warehouse</a:t>
              </a:r>
            </a:p>
          </p:txBody>
        </p:sp>
        <p:sp>
          <p:nvSpPr>
            <p:cNvPr id="11" name="TextBox 11"/>
            <p:cNvSpPr txBox="1"/>
            <p:nvPr/>
          </p:nvSpPr>
          <p:spPr>
            <a:xfrm>
              <a:off x="0" y="-47625"/>
              <a:ext cx="9404237" cy="1191551"/>
            </a:xfrm>
            <a:prstGeom prst="rect">
              <a:avLst/>
            </a:prstGeom>
          </p:spPr>
          <p:txBody>
            <a:bodyPr lIns="0" tIns="0" rIns="0" bIns="0" rtlCol="0" anchor="t">
              <a:spAutoFit/>
            </a:bodyPr>
            <a:lstStyle/>
            <a:p>
              <a:pPr algn="l">
                <a:lnSpc>
                  <a:spcPts val="3559"/>
                </a:lnSpc>
              </a:pPr>
              <a:r>
                <a:rPr lang="en-US" sz="2759" b="1" spc="107">
                  <a:solidFill>
                    <a:srgbClr val="FFFFFF"/>
                  </a:solidFill>
                  <a:latin typeface="Arimo Bold"/>
                  <a:ea typeface="Arimo Bold"/>
                  <a:cs typeface="Arimo Bold"/>
                  <a:sym typeface="Arimo Bold"/>
                </a:rPr>
                <a:t>PHÂN CHIA DỮ LIỆU</a:t>
              </a:r>
            </a:p>
            <a:p>
              <a:pPr marL="0" lvl="0" indent="0" algn="l">
                <a:lnSpc>
                  <a:spcPts val="3559"/>
                </a:lnSpc>
                <a:spcBef>
                  <a:spcPct val="0"/>
                </a:spcBef>
              </a:pPr>
              <a:r>
                <a:rPr lang="en-US" sz="2759" b="1" spc="107">
                  <a:solidFill>
                    <a:srgbClr val="FFFFFF"/>
                  </a:solidFill>
                  <a:latin typeface="Arimo Bold"/>
                  <a:ea typeface="Arimo Bold"/>
                  <a:cs typeface="Arimo Bold"/>
                  <a:sym typeface="Arimo Bold"/>
                </a:rPr>
                <a:t>(Partition)</a:t>
              </a:r>
            </a:p>
          </p:txBody>
        </p:sp>
      </p:grpSp>
      <p:grpSp>
        <p:nvGrpSpPr>
          <p:cNvPr id="12" name="Group 12"/>
          <p:cNvGrpSpPr/>
          <p:nvPr/>
        </p:nvGrpSpPr>
        <p:grpSpPr>
          <a:xfrm rot="-8100000">
            <a:off x="18038162" y="7762457"/>
            <a:ext cx="1593872" cy="497930"/>
            <a:chOff x="0" y="0"/>
            <a:chExt cx="20293808" cy="6339840"/>
          </a:xfrm>
        </p:grpSpPr>
        <p:sp>
          <p:nvSpPr>
            <p:cNvPr id="13" name="Freeform 13"/>
            <p:cNvSpPr/>
            <p:nvPr/>
          </p:nvSpPr>
          <p:spPr>
            <a:xfrm>
              <a:off x="0" y="0"/>
              <a:ext cx="20293808" cy="6339840"/>
            </a:xfrm>
            <a:custGeom>
              <a:avLst/>
              <a:gdLst/>
              <a:ahLst/>
              <a:cxnLst/>
              <a:rect l="l" t="t" r="r" b="b"/>
              <a:pathLst>
                <a:path w="20293808" h="6339840">
                  <a:moveTo>
                    <a:pt x="20293808" y="6339840"/>
                  </a:moveTo>
                  <a:lnTo>
                    <a:pt x="0" y="6339840"/>
                  </a:lnTo>
                  <a:lnTo>
                    <a:pt x="0" y="0"/>
                  </a:lnTo>
                  <a:close/>
                </a:path>
              </a:pathLst>
            </a:custGeom>
            <a:solidFill>
              <a:srgbClr val="2C92D5"/>
            </a:solidFill>
          </p:spPr>
          <p:txBody>
            <a:bodyPr/>
            <a:lstStyle/>
            <a:p>
              <a:endParaRPr lang="en-US"/>
            </a:p>
          </p:txBody>
        </p:sp>
      </p:grpSp>
      <p:sp>
        <p:nvSpPr>
          <p:cNvPr id="14" name="TextBox 14"/>
          <p:cNvSpPr txBox="1"/>
          <p:nvPr/>
        </p:nvSpPr>
        <p:spPr>
          <a:xfrm>
            <a:off x="6656439" y="1522104"/>
            <a:ext cx="5142226" cy="613410"/>
          </a:xfrm>
          <a:prstGeom prst="rect">
            <a:avLst/>
          </a:prstGeom>
        </p:spPr>
        <p:txBody>
          <a:bodyPr lIns="0" tIns="0" rIns="0" bIns="0" rtlCol="0" anchor="t">
            <a:spAutoFit/>
          </a:bodyPr>
          <a:lstStyle/>
          <a:p>
            <a:pPr algn="ctr">
              <a:lnSpc>
                <a:spcPts val="5039"/>
              </a:lnSpc>
            </a:pPr>
            <a:r>
              <a:rPr lang="en-US" sz="3599" b="1">
                <a:solidFill>
                  <a:srgbClr val="023F93"/>
                </a:solidFill>
                <a:latin typeface="Muli Bold"/>
                <a:ea typeface="Muli Bold"/>
                <a:cs typeface="Muli Bold"/>
                <a:sym typeface="Muli Bold"/>
              </a:rPr>
              <a:t>ORACLE DATABASE</a:t>
            </a:r>
          </a:p>
        </p:txBody>
      </p:sp>
      <p:grpSp>
        <p:nvGrpSpPr>
          <p:cNvPr id="15" name="Group 15"/>
          <p:cNvGrpSpPr/>
          <p:nvPr/>
        </p:nvGrpSpPr>
        <p:grpSpPr>
          <a:xfrm>
            <a:off x="6991400" y="4592736"/>
            <a:ext cx="4305200" cy="2354406"/>
            <a:chOff x="0" y="0"/>
            <a:chExt cx="5337583" cy="2918991"/>
          </a:xfrm>
        </p:grpSpPr>
        <p:sp>
          <p:nvSpPr>
            <p:cNvPr id="16" name="Freeform 16"/>
            <p:cNvSpPr/>
            <p:nvPr/>
          </p:nvSpPr>
          <p:spPr>
            <a:xfrm>
              <a:off x="0" y="0"/>
              <a:ext cx="5337556" cy="2918968"/>
            </a:xfrm>
            <a:custGeom>
              <a:avLst/>
              <a:gdLst/>
              <a:ahLst/>
              <a:cxnLst/>
              <a:rect l="l" t="t" r="r" b="b"/>
              <a:pathLst>
                <a:path w="5337556" h="2918968">
                  <a:moveTo>
                    <a:pt x="0" y="0"/>
                  </a:moveTo>
                  <a:lnTo>
                    <a:pt x="5337556" y="0"/>
                  </a:lnTo>
                  <a:lnTo>
                    <a:pt x="5337556" y="2918968"/>
                  </a:lnTo>
                  <a:lnTo>
                    <a:pt x="0" y="2918968"/>
                  </a:lnTo>
                  <a:lnTo>
                    <a:pt x="0" y="0"/>
                  </a:lnTo>
                  <a:close/>
                </a:path>
              </a:pathLst>
            </a:custGeom>
            <a:blipFill>
              <a:blip r:embed="rId2"/>
              <a:stretch>
                <a:fillRect/>
              </a:stretch>
            </a:blipFill>
          </p:spPr>
          <p:txBody>
            <a:bodyPr/>
            <a:lstStyle/>
            <a:p>
              <a:endParaRPr lang="en-US"/>
            </a:p>
          </p:txBody>
        </p:sp>
      </p:grpSp>
      <p:grpSp>
        <p:nvGrpSpPr>
          <p:cNvPr id="17" name="Group 17"/>
          <p:cNvGrpSpPr/>
          <p:nvPr/>
        </p:nvGrpSpPr>
        <p:grpSpPr>
          <a:xfrm>
            <a:off x="1221187" y="6028510"/>
            <a:ext cx="6249067" cy="2486697"/>
            <a:chOff x="0" y="0"/>
            <a:chExt cx="8332089" cy="3315596"/>
          </a:xfrm>
        </p:grpSpPr>
        <p:sp>
          <p:nvSpPr>
            <p:cNvPr id="18" name="TextBox 18"/>
            <p:cNvSpPr txBox="1"/>
            <p:nvPr/>
          </p:nvSpPr>
          <p:spPr>
            <a:xfrm>
              <a:off x="0" y="780613"/>
              <a:ext cx="8332089" cy="2523528"/>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hỗ trợ công nghệ In-Memory giúp lưu trữ dữ liệu ở dạng cột thay vì dạng dòng, tối ưu cho các tác vụ analytics bằng cách tăng tốc độ truy xuất các cột dữ liệu lớn và giảm thời gian thực hiện các phép tính trên dữ liệu</a:t>
              </a:r>
            </a:p>
          </p:txBody>
        </p:sp>
        <p:sp>
          <p:nvSpPr>
            <p:cNvPr id="19" name="TextBox 19"/>
            <p:cNvSpPr txBox="1"/>
            <p:nvPr/>
          </p:nvSpPr>
          <p:spPr>
            <a:xfrm>
              <a:off x="0" y="-47625"/>
              <a:ext cx="8332089"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IN-MEMORY STORE</a:t>
              </a:r>
            </a:p>
          </p:txBody>
        </p:sp>
      </p:grpSp>
      <p:grpSp>
        <p:nvGrpSpPr>
          <p:cNvPr id="20" name="Group 20"/>
          <p:cNvGrpSpPr/>
          <p:nvPr/>
        </p:nvGrpSpPr>
        <p:grpSpPr>
          <a:xfrm>
            <a:off x="10874518" y="6028510"/>
            <a:ext cx="7194443" cy="2931437"/>
            <a:chOff x="0" y="0"/>
            <a:chExt cx="9592591" cy="3908583"/>
          </a:xfrm>
        </p:grpSpPr>
        <p:sp>
          <p:nvSpPr>
            <p:cNvPr id="21" name="TextBox 21"/>
            <p:cNvSpPr txBox="1"/>
            <p:nvPr/>
          </p:nvSpPr>
          <p:spPr>
            <a:xfrm>
              <a:off x="0" y="1373600"/>
              <a:ext cx="9592591" cy="2523528"/>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RAC cho phép Oracle chạy trên nhiều server (cluster) cùng một lúc, đảm bảo tính sẵn sàng cao HA và khả năng mở rộng ngang (horizontal scalability) cho các hệ thống Data Warehouse, đảm bảo không bị gián đoạn khi có sự cố xảy ra</a:t>
              </a:r>
            </a:p>
          </p:txBody>
        </p:sp>
        <p:sp>
          <p:nvSpPr>
            <p:cNvPr id="22" name="TextBox 22"/>
            <p:cNvSpPr txBox="1"/>
            <p:nvPr/>
          </p:nvSpPr>
          <p:spPr>
            <a:xfrm>
              <a:off x="0" y="-47625"/>
              <a:ext cx="9592591" cy="1191551"/>
            </a:xfrm>
            <a:prstGeom prst="rect">
              <a:avLst/>
            </a:prstGeom>
          </p:spPr>
          <p:txBody>
            <a:bodyPr lIns="0" tIns="0" rIns="0" bIns="0" rtlCol="0" anchor="t">
              <a:spAutoFit/>
            </a:bodyPr>
            <a:lstStyle/>
            <a:p>
              <a:pPr algn="l">
                <a:lnSpc>
                  <a:spcPts val="3559"/>
                </a:lnSpc>
              </a:pPr>
              <a:r>
                <a:rPr lang="en-US" sz="2759" b="1" spc="107">
                  <a:solidFill>
                    <a:srgbClr val="FFFFFF"/>
                  </a:solidFill>
                  <a:latin typeface="Arimo Bold"/>
                  <a:ea typeface="Arimo Bold"/>
                  <a:cs typeface="Arimo Bold"/>
                  <a:sym typeface="Arimo Bold"/>
                </a:rPr>
                <a:t>REAL APPLICATION CLUSTERS </a:t>
              </a:r>
            </a:p>
            <a:p>
              <a:pPr marL="0" lvl="0" indent="0" algn="l">
                <a:lnSpc>
                  <a:spcPts val="3559"/>
                </a:lnSpc>
                <a:spcBef>
                  <a:spcPct val="0"/>
                </a:spcBef>
              </a:pPr>
              <a:r>
                <a:rPr lang="en-US" sz="2759" b="1" spc="107">
                  <a:solidFill>
                    <a:srgbClr val="FFFFFF"/>
                  </a:solidFill>
                  <a:latin typeface="Arimo Bold"/>
                  <a:ea typeface="Arimo Bold"/>
                  <a:cs typeface="Arimo Bold"/>
                  <a:sym typeface="Arimo Bold"/>
                </a:rPr>
                <a:t>(RAC)</a:t>
              </a:r>
            </a:p>
          </p:txBody>
        </p:sp>
      </p:grpSp>
      <p:sp>
        <p:nvSpPr>
          <p:cNvPr id="23" name="TextBox 23"/>
          <p:cNvSpPr txBox="1"/>
          <p:nvPr/>
        </p:nvSpPr>
        <p:spPr>
          <a:xfrm>
            <a:off x="143782" y="52976"/>
            <a:ext cx="11400499"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STORE (WAREHOUSE PART)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2758" y="1486175"/>
            <a:ext cx="5400167" cy="10615642"/>
            <a:chOff x="0" y="0"/>
            <a:chExt cx="693472" cy="1363226"/>
          </a:xfrm>
        </p:grpSpPr>
        <p:sp>
          <p:nvSpPr>
            <p:cNvPr id="3" name="Freeform 3"/>
            <p:cNvSpPr/>
            <p:nvPr/>
          </p:nvSpPr>
          <p:spPr>
            <a:xfrm>
              <a:off x="0" y="0"/>
              <a:ext cx="693472" cy="1363226"/>
            </a:xfrm>
            <a:custGeom>
              <a:avLst/>
              <a:gdLst/>
              <a:ahLst/>
              <a:cxnLst/>
              <a:rect l="l" t="t" r="r" b="b"/>
              <a:pathLst>
                <a:path w="693472" h="1363226">
                  <a:moveTo>
                    <a:pt x="148853" y="0"/>
                  </a:moveTo>
                  <a:lnTo>
                    <a:pt x="544619" y="0"/>
                  </a:lnTo>
                  <a:cubicBezTo>
                    <a:pt x="626828" y="0"/>
                    <a:pt x="693472" y="66644"/>
                    <a:pt x="693472" y="148853"/>
                  </a:cubicBezTo>
                  <a:lnTo>
                    <a:pt x="693472" y="1214373"/>
                  </a:lnTo>
                  <a:cubicBezTo>
                    <a:pt x="693472" y="1253851"/>
                    <a:pt x="677789" y="1291713"/>
                    <a:pt x="649874" y="1319628"/>
                  </a:cubicBezTo>
                  <a:cubicBezTo>
                    <a:pt x="621958" y="1347544"/>
                    <a:pt x="584097" y="1363226"/>
                    <a:pt x="544619" y="1363226"/>
                  </a:cubicBezTo>
                  <a:lnTo>
                    <a:pt x="148853" y="1363226"/>
                  </a:lnTo>
                  <a:cubicBezTo>
                    <a:pt x="109375" y="1363226"/>
                    <a:pt x="71514" y="1347544"/>
                    <a:pt x="43598" y="1319628"/>
                  </a:cubicBezTo>
                  <a:cubicBezTo>
                    <a:pt x="15683" y="1291713"/>
                    <a:pt x="0" y="1253851"/>
                    <a:pt x="0" y="1214373"/>
                  </a:cubicBezTo>
                  <a:lnTo>
                    <a:pt x="0" y="148853"/>
                  </a:lnTo>
                  <a:cubicBezTo>
                    <a:pt x="0" y="109375"/>
                    <a:pt x="15683" y="71514"/>
                    <a:pt x="43598" y="43598"/>
                  </a:cubicBezTo>
                  <a:cubicBezTo>
                    <a:pt x="71514" y="15683"/>
                    <a:pt x="109375" y="0"/>
                    <a:pt x="148853" y="0"/>
                  </a:cubicBezTo>
                  <a:close/>
                </a:path>
              </a:pathLst>
            </a:custGeom>
            <a:solidFill>
              <a:srgbClr val="3275C5"/>
            </a:solidFill>
          </p:spPr>
          <p:txBody>
            <a:bodyPr/>
            <a:lstStyle/>
            <a:p>
              <a:endParaRPr lang="en-US"/>
            </a:p>
          </p:txBody>
        </p:sp>
        <p:sp>
          <p:nvSpPr>
            <p:cNvPr id="4" name="TextBox 4"/>
            <p:cNvSpPr txBox="1"/>
            <p:nvPr/>
          </p:nvSpPr>
          <p:spPr>
            <a:xfrm>
              <a:off x="0" y="-38100"/>
              <a:ext cx="693472" cy="14013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1608" y="8841135"/>
            <a:ext cx="842375" cy="47625"/>
            <a:chOff x="0" y="0"/>
            <a:chExt cx="221860" cy="12543"/>
          </a:xfrm>
        </p:grpSpPr>
        <p:sp>
          <p:nvSpPr>
            <p:cNvPr id="6" name="Freeform 6"/>
            <p:cNvSpPr/>
            <p:nvPr/>
          </p:nvSpPr>
          <p:spPr>
            <a:xfrm>
              <a:off x="0" y="0"/>
              <a:ext cx="221860" cy="12543"/>
            </a:xfrm>
            <a:custGeom>
              <a:avLst/>
              <a:gdLst/>
              <a:ahLst/>
              <a:cxnLst/>
              <a:rect l="l" t="t" r="r" b="b"/>
              <a:pathLst>
                <a:path w="221860" h="12543">
                  <a:moveTo>
                    <a:pt x="0" y="0"/>
                  </a:moveTo>
                  <a:lnTo>
                    <a:pt x="221860" y="0"/>
                  </a:lnTo>
                  <a:lnTo>
                    <a:pt x="221860" y="12543"/>
                  </a:lnTo>
                  <a:lnTo>
                    <a:pt x="0" y="12543"/>
                  </a:lnTo>
                  <a:close/>
                </a:path>
              </a:pathLst>
            </a:custGeom>
            <a:solidFill>
              <a:srgbClr val="FFFFFF"/>
            </a:solidFill>
          </p:spPr>
          <p:txBody>
            <a:bodyPr/>
            <a:lstStyle/>
            <a:p>
              <a:endParaRPr lang="en-US"/>
            </a:p>
          </p:txBody>
        </p:sp>
        <p:sp>
          <p:nvSpPr>
            <p:cNvPr id="7" name="TextBox 7"/>
            <p:cNvSpPr txBox="1"/>
            <p:nvPr/>
          </p:nvSpPr>
          <p:spPr>
            <a:xfrm>
              <a:off x="0" y="-38100"/>
              <a:ext cx="221860" cy="506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712633" y="682416"/>
            <a:ext cx="2099309" cy="20993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38100"/>
              <a:ext cx="660400" cy="698500"/>
            </a:xfrm>
            <a:prstGeom prst="rect">
              <a:avLst/>
            </a:prstGeom>
          </p:spPr>
          <p:txBody>
            <a:bodyPr lIns="40146" tIns="40146" rIns="40146" bIns="40146" rtlCol="0" anchor="ctr"/>
            <a:lstStyle/>
            <a:p>
              <a:pPr algn="ctr">
                <a:lnSpc>
                  <a:spcPts val="2660"/>
                </a:lnSpc>
              </a:pPr>
              <a:endParaRPr/>
            </a:p>
          </p:txBody>
        </p:sp>
      </p:grpSp>
      <p:grpSp>
        <p:nvGrpSpPr>
          <p:cNvPr id="11" name="Group 11"/>
          <p:cNvGrpSpPr/>
          <p:nvPr/>
        </p:nvGrpSpPr>
        <p:grpSpPr>
          <a:xfrm>
            <a:off x="10774868" y="744655"/>
            <a:ext cx="1974839" cy="1974831"/>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18" r="-25018"/>
              </a:stretch>
            </a:blipFill>
          </p:spPr>
          <p:txBody>
            <a:bodyPr/>
            <a:lstStyle/>
            <a:p>
              <a:endParaRPr lang="en-US"/>
            </a:p>
          </p:txBody>
        </p:sp>
      </p:grpSp>
      <p:sp>
        <p:nvSpPr>
          <p:cNvPr id="13" name="Freeform 13"/>
          <p:cNvSpPr/>
          <p:nvPr/>
        </p:nvSpPr>
        <p:spPr>
          <a:xfrm>
            <a:off x="9584853" y="3753555"/>
            <a:ext cx="1023685" cy="565095"/>
          </a:xfrm>
          <a:custGeom>
            <a:avLst/>
            <a:gdLst/>
            <a:ahLst/>
            <a:cxnLst/>
            <a:rect l="l" t="t" r="r" b="b"/>
            <a:pathLst>
              <a:path w="1023685" h="565095">
                <a:moveTo>
                  <a:pt x="0" y="0"/>
                </a:moveTo>
                <a:lnTo>
                  <a:pt x="1023686" y="0"/>
                </a:lnTo>
                <a:lnTo>
                  <a:pt x="1023686" y="565095"/>
                </a:lnTo>
                <a:lnTo>
                  <a:pt x="0" y="565095"/>
                </a:lnTo>
                <a:lnTo>
                  <a:pt x="0" y="0"/>
                </a:lnTo>
                <a:close/>
              </a:path>
            </a:pathLst>
          </a:custGeom>
          <a:blipFill>
            <a:blip r:embed="rId3"/>
            <a:stretch>
              <a:fillRect t="-949" b="-949"/>
            </a:stretch>
          </a:blipFill>
        </p:spPr>
        <p:txBody>
          <a:bodyPr/>
          <a:lstStyle/>
          <a:p>
            <a:endParaRPr lang="en-US"/>
          </a:p>
        </p:txBody>
      </p:sp>
      <p:sp>
        <p:nvSpPr>
          <p:cNvPr id="14" name="Freeform 14"/>
          <p:cNvSpPr/>
          <p:nvPr/>
        </p:nvSpPr>
        <p:spPr>
          <a:xfrm>
            <a:off x="10840037" y="3880830"/>
            <a:ext cx="713156" cy="389302"/>
          </a:xfrm>
          <a:custGeom>
            <a:avLst/>
            <a:gdLst/>
            <a:ahLst/>
            <a:cxnLst/>
            <a:rect l="l" t="t" r="r" b="b"/>
            <a:pathLst>
              <a:path w="713156" h="389302">
                <a:moveTo>
                  <a:pt x="0" y="0"/>
                </a:moveTo>
                <a:lnTo>
                  <a:pt x="713157" y="0"/>
                </a:lnTo>
                <a:lnTo>
                  <a:pt x="713157" y="389302"/>
                </a:lnTo>
                <a:lnTo>
                  <a:pt x="0" y="389302"/>
                </a:lnTo>
                <a:lnTo>
                  <a:pt x="0" y="0"/>
                </a:lnTo>
                <a:close/>
              </a:path>
            </a:pathLst>
          </a:custGeom>
          <a:blipFill>
            <a:blip r:embed="rId4"/>
            <a:stretch>
              <a:fillRect t="-949" b="-949"/>
            </a:stretch>
          </a:blipFill>
        </p:spPr>
        <p:txBody>
          <a:bodyPr/>
          <a:lstStyle/>
          <a:p>
            <a:endParaRPr lang="en-US"/>
          </a:p>
        </p:txBody>
      </p:sp>
      <p:sp>
        <p:nvSpPr>
          <p:cNvPr id="15" name="Freeform 15"/>
          <p:cNvSpPr/>
          <p:nvPr/>
        </p:nvSpPr>
        <p:spPr>
          <a:xfrm>
            <a:off x="11553194" y="3753555"/>
            <a:ext cx="782480" cy="756383"/>
          </a:xfrm>
          <a:custGeom>
            <a:avLst/>
            <a:gdLst/>
            <a:ahLst/>
            <a:cxnLst/>
            <a:rect l="l" t="t" r="r" b="b"/>
            <a:pathLst>
              <a:path w="782480" h="756383">
                <a:moveTo>
                  <a:pt x="0" y="0"/>
                </a:moveTo>
                <a:lnTo>
                  <a:pt x="782480" y="0"/>
                </a:lnTo>
                <a:lnTo>
                  <a:pt x="782480" y="756383"/>
                </a:lnTo>
                <a:lnTo>
                  <a:pt x="0" y="756383"/>
                </a:lnTo>
                <a:lnTo>
                  <a:pt x="0" y="0"/>
                </a:lnTo>
                <a:close/>
              </a:path>
            </a:pathLst>
          </a:custGeom>
          <a:blipFill>
            <a:blip r:embed="rId5"/>
            <a:stretch>
              <a:fillRect t="-949" b="-949"/>
            </a:stretch>
          </a:blipFill>
        </p:spPr>
        <p:txBody>
          <a:bodyPr/>
          <a:lstStyle/>
          <a:p>
            <a:endParaRPr lang="en-US"/>
          </a:p>
        </p:txBody>
      </p:sp>
      <p:grpSp>
        <p:nvGrpSpPr>
          <p:cNvPr id="16" name="Group 16"/>
          <p:cNvGrpSpPr/>
          <p:nvPr/>
        </p:nvGrpSpPr>
        <p:grpSpPr>
          <a:xfrm>
            <a:off x="10037451" y="3038900"/>
            <a:ext cx="3433068" cy="617099"/>
            <a:chOff x="0" y="0"/>
            <a:chExt cx="3425896" cy="615810"/>
          </a:xfrm>
        </p:grpSpPr>
        <p:sp>
          <p:nvSpPr>
            <p:cNvPr id="17" name="Freeform 17"/>
            <p:cNvSpPr/>
            <p:nvPr/>
          </p:nvSpPr>
          <p:spPr>
            <a:xfrm>
              <a:off x="0" y="0"/>
              <a:ext cx="3425896" cy="615810"/>
            </a:xfrm>
            <a:custGeom>
              <a:avLst/>
              <a:gdLst/>
              <a:ahLst/>
              <a:cxnLst/>
              <a:rect l="l" t="t" r="r" b="b"/>
              <a:pathLst>
                <a:path w="3425896" h="615810">
                  <a:moveTo>
                    <a:pt x="3222696" y="0"/>
                  </a:moveTo>
                  <a:cubicBezTo>
                    <a:pt x="3334920" y="0"/>
                    <a:pt x="3425896" y="137854"/>
                    <a:pt x="3425896" y="307905"/>
                  </a:cubicBezTo>
                  <a:cubicBezTo>
                    <a:pt x="3425896" y="477956"/>
                    <a:pt x="3334920" y="615810"/>
                    <a:pt x="3222696" y="615810"/>
                  </a:cubicBezTo>
                  <a:lnTo>
                    <a:pt x="203200" y="615810"/>
                  </a:lnTo>
                  <a:cubicBezTo>
                    <a:pt x="90976" y="615810"/>
                    <a:pt x="0" y="477956"/>
                    <a:pt x="0" y="307905"/>
                  </a:cubicBezTo>
                  <a:cubicBezTo>
                    <a:pt x="0" y="137854"/>
                    <a:pt x="90976" y="0"/>
                    <a:pt x="203200" y="0"/>
                  </a:cubicBezTo>
                  <a:close/>
                </a:path>
              </a:pathLst>
            </a:custGeom>
            <a:solidFill>
              <a:srgbClr val="3275C5"/>
            </a:solidFill>
          </p:spPr>
          <p:txBody>
            <a:bodyPr/>
            <a:lstStyle/>
            <a:p>
              <a:endParaRPr lang="en-US"/>
            </a:p>
          </p:txBody>
        </p:sp>
        <p:sp>
          <p:nvSpPr>
            <p:cNvPr id="18" name="TextBox 18"/>
            <p:cNvSpPr txBox="1"/>
            <p:nvPr/>
          </p:nvSpPr>
          <p:spPr>
            <a:xfrm>
              <a:off x="0" y="-38100"/>
              <a:ext cx="3425896" cy="653910"/>
            </a:xfrm>
            <a:prstGeom prst="rect">
              <a:avLst/>
            </a:prstGeom>
          </p:spPr>
          <p:txBody>
            <a:bodyPr lIns="41597" tIns="41597" rIns="41597" bIns="41597" rtlCol="0" anchor="ctr"/>
            <a:lstStyle/>
            <a:p>
              <a:pPr algn="ctr">
                <a:lnSpc>
                  <a:spcPts val="2660"/>
                </a:lnSpc>
              </a:pPr>
              <a:endParaRPr/>
            </a:p>
          </p:txBody>
        </p:sp>
      </p:grpSp>
      <p:grpSp>
        <p:nvGrpSpPr>
          <p:cNvPr id="19" name="Group 19"/>
          <p:cNvGrpSpPr/>
          <p:nvPr/>
        </p:nvGrpSpPr>
        <p:grpSpPr>
          <a:xfrm>
            <a:off x="5609388" y="1771348"/>
            <a:ext cx="2173933" cy="217393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38100"/>
              <a:ext cx="660400" cy="698500"/>
            </a:xfrm>
            <a:prstGeom prst="rect">
              <a:avLst/>
            </a:prstGeom>
          </p:spPr>
          <p:txBody>
            <a:bodyPr lIns="41573" tIns="41573" rIns="41573" bIns="41573" rtlCol="0" anchor="ctr"/>
            <a:lstStyle/>
            <a:p>
              <a:pPr algn="ctr">
                <a:lnSpc>
                  <a:spcPts val="2659"/>
                </a:lnSpc>
              </a:pPr>
              <a:endParaRPr/>
            </a:p>
          </p:txBody>
        </p:sp>
      </p:grpSp>
      <p:grpSp>
        <p:nvGrpSpPr>
          <p:cNvPr id="22" name="Group 22"/>
          <p:cNvGrpSpPr/>
          <p:nvPr/>
        </p:nvGrpSpPr>
        <p:grpSpPr>
          <a:xfrm>
            <a:off x="5673835" y="1835800"/>
            <a:ext cx="2045038" cy="2045030"/>
            <a:chOff x="0" y="0"/>
            <a:chExt cx="6350000" cy="6349975"/>
          </a:xfrm>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888" r="-38888"/>
              </a:stretch>
            </a:blipFill>
          </p:spPr>
          <p:txBody>
            <a:bodyPr/>
            <a:lstStyle/>
            <a:p>
              <a:endParaRPr lang="en-US"/>
            </a:p>
          </p:txBody>
        </p:sp>
      </p:grpSp>
      <p:grpSp>
        <p:nvGrpSpPr>
          <p:cNvPr id="24" name="Group 24"/>
          <p:cNvGrpSpPr/>
          <p:nvPr/>
        </p:nvGrpSpPr>
        <p:grpSpPr>
          <a:xfrm>
            <a:off x="4980792" y="4233422"/>
            <a:ext cx="3431125" cy="616750"/>
            <a:chOff x="0" y="0"/>
            <a:chExt cx="3425896" cy="615810"/>
          </a:xfrm>
        </p:grpSpPr>
        <p:sp>
          <p:nvSpPr>
            <p:cNvPr id="25" name="Freeform 25"/>
            <p:cNvSpPr/>
            <p:nvPr/>
          </p:nvSpPr>
          <p:spPr>
            <a:xfrm>
              <a:off x="0" y="0"/>
              <a:ext cx="3425896" cy="615810"/>
            </a:xfrm>
            <a:custGeom>
              <a:avLst/>
              <a:gdLst/>
              <a:ahLst/>
              <a:cxnLst/>
              <a:rect l="l" t="t" r="r" b="b"/>
              <a:pathLst>
                <a:path w="3425896" h="615810">
                  <a:moveTo>
                    <a:pt x="3222696" y="0"/>
                  </a:moveTo>
                  <a:cubicBezTo>
                    <a:pt x="3334920" y="0"/>
                    <a:pt x="3425896" y="137854"/>
                    <a:pt x="3425896" y="307905"/>
                  </a:cubicBezTo>
                  <a:cubicBezTo>
                    <a:pt x="3425896" y="477956"/>
                    <a:pt x="3334920" y="615810"/>
                    <a:pt x="3222696" y="615810"/>
                  </a:cubicBezTo>
                  <a:lnTo>
                    <a:pt x="203200" y="615810"/>
                  </a:lnTo>
                  <a:cubicBezTo>
                    <a:pt x="90976" y="615810"/>
                    <a:pt x="0" y="477956"/>
                    <a:pt x="0" y="307905"/>
                  </a:cubicBezTo>
                  <a:cubicBezTo>
                    <a:pt x="0" y="137854"/>
                    <a:pt x="90976" y="0"/>
                    <a:pt x="203200" y="0"/>
                  </a:cubicBezTo>
                  <a:close/>
                </a:path>
              </a:pathLst>
            </a:custGeom>
            <a:solidFill>
              <a:srgbClr val="3275C5"/>
            </a:solidFill>
          </p:spPr>
          <p:txBody>
            <a:bodyPr/>
            <a:lstStyle/>
            <a:p>
              <a:endParaRPr lang="en-US"/>
            </a:p>
          </p:txBody>
        </p:sp>
        <p:sp>
          <p:nvSpPr>
            <p:cNvPr id="26" name="TextBox 26"/>
            <p:cNvSpPr txBox="1"/>
            <p:nvPr/>
          </p:nvSpPr>
          <p:spPr>
            <a:xfrm>
              <a:off x="0" y="-38100"/>
              <a:ext cx="3425896" cy="653910"/>
            </a:xfrm>
            <a:prstGeom prst="rect">
              <a:avLst/>
            </a:prstGeom>
          </p:spPr>
          <p:txBody>
            <a:bodyPr lIns="41573" tIns="41573" rIns="41573" bIns="41573" rtlCol="0" anchor="ctr"/>
            <a:lstStyle/>
            <a:p>
              <a:pPr algn="ctr">
                <a:lnSpc>
                  <a:spcPts val="2659"/>
                </a:lnSpc>
              </a:pPr>
              <a:endParaRPr/>
            </a:p>
          </p:txBody>
        </p:sp>
      </p:grpSp>
      <p:sp>
        <p:nvSpPr>
          <p:cNvPr id="27" name="Freeform 27"/>
          <p:cNvSpPr/>
          <p:nvPr/>
        </p:nvSpPr>
        <p:spPr>
          <a:xfrm>
            <a:off x="7213143" y="5050619"/>
            <a:ext cx="588610" cy="588610"/>
          </a:xfrm>
          <a:custGeom>
            <a:avLst/>
            <a:gdLst/>
            <a:ahLst/>
            <a:cxnLst/>
            <a:rect l="l" t="t" r="r" b="b"/>
            <a:pathLst>
              <a:path w="588610" h="588610">
                <a:moveTo>
                  <a:pt x="0" y="0"/>
                </a:moveTo>
                <a:lnTo>
                  <a:pt x="588610" y="0"/>
                </a:lnTo>
                <a:lnTo>
                  <a:pt x="588610" y="588610"/>
                </a:lnTo>
                <a:lnTo>
                  <a:pt x="0" y="588610"/>
                </a:lnTo>
                <a:lnTo>
                  <a:pt x="0" y="0"/>
                </a:lnTo>
                <a:close/>
              </a:path>
            </a:pathLst>
          </a:custGeom>
          <a:blipFill>
            <a:blip r:embed="rId7"/>
            <a:stretch>
              <a:fillRect/>
            </a:stretch>
          </a:blipFill>
        </p:spPr>
        <p:txBody>
          <a:bodyPr/>
          <a:lstStyle/>
          <a:p>
            <a:endParaRPr lang="en-US"/>
          </a:p>
        </p:txBody>
      </p:sp>
      <p:sp>
        <p:nvSpPr>
          <p:cNvPr id="28" name="Freeform 28"/>
          <p:cNvSpPr/>
          <p:nvPr/>
        </p:nvSpPr>
        <p:spPr>
          <a:xfrm>
            <a:off x="4707409" y="4998097"/>
            <a:ext cx="1411827" cy="622969"/>
          </a:xfrm>
          <a:custGeom>
            <a:avLst/>
            <a:gdLst/>
            <a:ahLst/>
            <a:cxnLst/>
            <a:rect l="l" t="t" r="r" b="b"/>
            <a:pathLst>
              <a:path w="1411827" h="622969">
                <a:moveTo>
                  <a:pt x="0" y="0"/>
                </a:moveTo>
                <a:lnTo>
                  <a:pt x="1411827" y="0"/>
                </a:lnTo>
                <a:lnTo>
                  <a:pt x="1411827" y="622968"/>
                </a:lnTo>
                <a:lnTo>
                  <a:pt x="0" y="622968"/>
                </a:lnTo>
                <a:lnTo>
                  <a:pt x="0" y="0"/>
                </a:lnTo>
                <a:close/>
              </a:path>
            </a:pathLst>
          </a:custGeom>
          <a:blipFill>
            <a:blip r:embed="rId8"/>
            <a:stretch>
              <a:fillRect/>
            </a:stretch>
          </a:blipFill>
        </p:spPr>
        <p:txBody>
          <a:bodyPr/>
          <a:lstStyle/>
          <a:p>
            <a:endParaRPr lang="en-US"/>
          </a:p>
        </p:txBody>
      </p:sp>
      <p:sp>
        <p:nvSpPr>
          <p:cNvPr id="29" name="Freeform 29"/>
          <p:cNvSpPr/>
          <p:nvPr/>
        </p:nvSpPr>
        <p:spPr>
          <a:xfrm>
            <a:off x="6275136" y="5050619"/>
            <a:ext cx="563227" cy="618082"/>
          </a:xfrm>
          <a:custGeom>
            <a:avLst/>
            <a:gdLst/>
            <a:ahLst/>
            <a:cxnLst/>
            <a:rect l="l" t="t" r="r" b="b"/>
            <a:pathLst>
              <a:path w="563227" h="618082">
                <a:moveTo>
                  <a:pt x="0" y="0"/>
                </a:moveTo>
                <a:lnTo>
                  <a:pt x="563227" y="0"/>
                </a:lnTo>
                <a:lnTo>
                  <a:pt x="563227" y="618082"/>
                </a:lnTo>
                <a:lnTo>
                  <a:pt x="0" y="618082"/>
                </a:lnTo>
                <a:lnTo>
                  <a:pt x="0" y="0"/>
                </a:lnTo>
                <a:close/>
              </a:path>
            </a:pathLst>
          </a:custGeom>
          <a:blipFill>
            <a:blip r:embed="rId9"/>
            <a:stretch>
              <a:fillRect/>
            </a:stretch>
          </a:blipFill>
        </p:spPr>
        <p:txBody>
          <a:bodyPr/>
          <a:lstStyle/>
          <a:p>
            <a:endParaRPr lang="en-US"/>
          </a:p>
        </p:txBody>
      </p:sp>
      <p:sp>
        <p:nvSpPr>
          <p:cNvPr id="30" name="Freeform 30"/>
          <p:cNvSpPr/>
          <p:nvPr/>
        </p:nvSpPr>
        <p:spPr>
          <a:xfrm>
            <a:off x="8138062" y="4953917"/>
            <a:ext cx="527640" cy="714784"/>
          </a:xfrm>
          <a:custGeom>
            <a:avLst/>
            <a:gdLst/>
            <a:ahLst/>
            <a:cxnLst/>
            <a:rect l="l" t="t" r="r" b="b"/>
            <a:pathLst>
              <a:path w="527640" h="714784">
                <a:moveTo>
                  <a:pt x="0" y="0"/>
                </a:moveTo>
                <a:lnTo>
                  <a:pt x="527640" y="0"/>
                </a:lnTo>
                <a:lnTo>
                  <a:pt x="527640" y="714784"/>
                </a:lnTo>
                <a:lnTo>
                  <a:pt x="0" y="7147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1" name="Group 31"/>
          <p:cNvGrpSpPr/>
          <p:nvPr/>
        </p:nvGrpSpPr>
        <p:grpSpPr>
          <a:xfrm>
            <a:off x="10678027" y="5143500"/>
            <a:ext cx="2168521" cy="216852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3" name="TextBox 33"/>
            <p:cNvSpPr txBox="1"/>
            <p:nvPr/>
          </p:nvSpPr>
          <p:spPr>
            <a:xfrm>
              <a:off x="76200" y="38100"/>
              <a:ext cx="660400" cy="698500"/>
            </a:xfrm>
            <a:prstGeom prst="rect">
              <a:avLst/>
            </a:prstGeom>
          </p:spPr>
          <p:txBody>
            <a:bodyPr lIns="41021" tIns="41021" rIns="41021" bIns="41021" rtlCol="0" anchor="ctr"/>
            <a:lstStyle/>
            <a:p>
              <a:pPr algn="ctr">
                <a:lnSpc>
                  <a:spcPts val="2659"/>
                </a:lnSpc>
              </a:pPr>
              <a:endParaRPr/>
            </a:p>
          </p:txBody>
        </p:sp>
      </p:grpSp>
      <p:grpSp>
        <p:nvGrpSpPr>
          <p:cNvPr id="34" name="Group 34"/>
          <p:cNvGrpSpPr/>
          <p:nvPr/>
        </p:nvGrpSpPr>
        <p:grpSpPr>
          <a:xfrm>
            <a:off x="10761501" y="5204677"/>
            <a:ext cx="2039947" cy="2039939"/>
            <a:chOff x="0" y="0"/>
            <a:chExt cx="6350000" cy="6349975"/>
          </a:xfrm>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38888" r="-57489" b="-10462"/>
              </a:stretch>
            </a:blipFill>
          </p:spPr>
          <p:txBody>
            <a:bodyPr/>
            <a:lstStyle/>
            <a:p>
              <a:endParaRPr lang="en-US"/>
            </a:p>
          </p:txBody>
        </p:sp>
      </p:grpSp>
      <p:grpSp>
        <p:nvGrpSpPr>
          <p:cNvPr id="36" name="Group 36"/>
          <p:cNvGrpSpPr/>
          <p:nvPr/>
        </p:nvGrpSpPr>
        <p:grpSpPr>
          <a:xfrm>
            <a:off x="9989161" y="7497357"/>
            <a:ext cx="3546252" cy="606177"/>
            <a:chOff x="0" y="0"/>
            <a:chExt cx="3425896" cy="585604"/>
          </a:xfrm>
        </p:grpSpPr>
        <p:sp>
          <p:nvSpPr>
            <p:cNvPr id="37" name="Freeform 37"/>
            <p:cNvSpPr/>
            <p:nvPr/>
          </p:nvSpPr>
          <p:spPr>
            <a:xfrm>
              <a:off x="0" y="0"/>
              <a:ext cx="3425896" cy="585604"/>
            </a:xfrm>
            <a:custGeom>
              <a:avLst/>
              <a:gdLst/>
              <a:ahLst/>
              <a:cxnLst/>
              <a:rect l="l" t="t" r="r" b="b"/>
              <a:pathLst>
                <a:path w="3425896" h="585604">
                  <a:moveTo>
                    <a:pt x="3222696" y="0"/>
                  </a:moveTo>
                  <a:cubicBezTo>
                    <a:pt x="3334920" y="0"/>
                    <a:pt x="3425896" y="131092"/>
                    <a:pt x="3425896" y="292802"/>
                  </a:cubicBezTo>
                  <a:cubicBezTo>
                    <a:pt x="3425896" y="454512"/>
                    <a:pt x="3334920" y="585604"/>
                    <a:pt x="3222696" y="585604"/>
                  </a:cubicBezTo>
                  <a:lnTo>
                    <a:pt x="203200" y="585604"/>
                  </a:lnTo>
                  <a:cubicBezTo>
                    <a:pt x="90976" y="585604"/>
                    <a:pt x="0" y="454512"/>
                    <a:pt x="0" y="292802"/>
                  </a:cubicBezTo>
                  <a:cubicBezTo>
                    <a:pt x="0" y="131092"/>
                    <a:pt x="90976" y="0"/>
                    <a:pt x="203200" y="0"/>
                  </a:cubicBezTo>
                  <a:close/>
                </a:path>
              </a:pathLst>
            </a:custGeom>
            <a:solidFill>
              <a:srgbClr val="3275C5"/>
            </a:solidFill>
          </p:spPr>
          <p:txBody>
            <a:bodyPr/>
            <a:lstStyle/>
            <a:p>
              <a:endParaRPr lang="en-US"/>
            </a:p>
          </p:txBody>
        </p:sp>
        <p:sp>
          <p:nvSpPr>
            <p:cNvPr id="38" name="TextBox 38"/>
            <p:cNvSpPr txBox="1"/>
            <p:nvPr/>
          </p:nvSpPr>
          <p:spPr>
            <a:xfrm>
              <a:off x="0" y="-38100"/>
              <a:ext cx="3425896" cy="623704"/>
            </a:xfrm>
            <a:prstGeom prst="rect">
              <a:avLst/>
            </a:prstGeom>
          </p:spPr>
          <p:txBody>
            <a:bodyPr lIns="42503" tIns="42503" rIns="42503" bIns="42503" rtlCol="0" anchor="ctr"/>
            <a:lstStyle/>
            <a:p>
              <a:pPr algn="ctr">
                <a:lnSpc>
                  <a:spcPts val="2660"/>
                </a:lnSpc>
              </a:pPr>
              <a:endParaRPr/>
            </a:p>
          </p:txBody>
        </p:sp>
      </p:grpSp>
      <p:grpSp>
        <p:nvGrpSpPr>
          <p:cNvPr id="39" name="Group 39"/>
          <p:cNvGrpSpPr/>
          <p:nvPr/>
        </p:nvGrpSpPr>
        <p:grpSpPr>
          <a:xfrm>
            <a:off x="15289725" y="1804973"/>
            <a:ext cx="2106684" cy="210668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1" name="TextBox 41"/>
            <p:cNvSpPr txBox="1"/>
            <p:nvPr/>
          </p:nvSpPr>
          <p:spPr>
            <a:xfrm>
              <a:off x="76200" y="38100"/>
              <a:ext cx="660400" cy="698500"/>
            </a:xfrm>
            <a:prstGeom prst="rect">
              <a:avLst/>
            </a:prstGeom>
          </p:spPr>
          <p:txBody>
            <a:bodyPr lIns="40287" tIns="40287" rIns="40287" bIns="40287" rtlCol="0" anchor="ctr"/>
            <a:lstStyle/>
            <a:p>
              <a:pPr algn="ctr">
                <a:lnSpc>
                  <a:spcPts val="2660"/>
                </a:lnSpc>
              </a:pPr>
              <a:endParaRPr/>
            </a:p>
          </p:txBody>
        </p:sp>
      </p:grpSp>
      <p:grpSp>
        <p:nvGrpSpPr>
          <p:cNvPr id="42" name="Group 42"/>
          <p:cNvGrpSpPr/>
          <p:nvPr/>
        </p:nvGrpSpPr>
        <p:grpSpPr>
          <a:xfrm>
            <a:off x="15352179" y="1867431"/>
            <a:ext cx="1981777" cy="1981769"/>
            <a:chOff x="0" y="0"/>
            <a:chExt cx="6350000" cy="6349975"/>
          </a:xfrm>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31499" r="-31499"/>
              </a:stretch>
            </a:blipFill>
          </p:spPr>
          <p:txBody>
            <a:bodyPr/>
            <a:lstStyle/>
            <a:p>
              <a:endParaRPr lang="en-US"/>
            </a:p>
          </p:txBody>
        </p:sp>
      </p:grpSp>
      <p:sp>
        <p:nvSpPr>
          <p:cNvPr id="44" name="Freeform 44"/>
          <p:cNvSpPr/>
          <p:nvPr/>
        </p:nvSpPr>
        <p:spPr>
          <a:xfrm>
            <a:off x="15476994" y="5151212"/>
            <a:ext cx="1043296" cy="269696"/>
          </a:xfrm>
          <a:custGeom>
            <a:avLst/>
            <a:gdLst/>
            <a:ahLst/>
            <a:cxnLst/>
            <a:rect l="l" t="t" r="r" b="b"/>
            <a:pathLst>
              <a:path w="1043296" h="269696">
                <a:moveTo>
                  <a:pt x="0" y="0"/>
                </a:moveTo>
                <a:lnTo>
                  <a:pt x="1043295" y="0"/>
                </a:lnTo>
                <a:lnTo>
                  <a:pt x="1043295" y="269696"/>
                </a:lnTo>
                <a:lnTo>
                  <a:pt x="0" y="269696"/>
                </a:lnTo>
                <a:lnTo>
                  <a:pt x="0" y="0"/>
                </a:lnTo>
                <a:close/>
              </a:path>
            </a:pathLst>
          </a:custGeom>
          <a:blipFill>
            <a:blip r:embed="rId14"/>
            <a:stretch>
              <a:fillRect/>
            </a:stretch>
          </a:blipFill>
        </p:spPr>
        <p:txBody>
          <a:bodyPr/>
          <a:lstStyle/>
          <a:p>
            <a:endParaRPr lang="en-US"/>
          </a:p>
        </p:txBody>
      </p:sp>
      <p:sp>
        <p:nvSpPr>
          <p:cNvPr id="46" name="Freeform 46"/>
          <p:cNvSpPr/>
          <p:nvPr/>
        </p:nvSpPr>
        <p:spPr>
          <a:xfrm>
            <a:off x="14639040" y="5067551"/>
            <a:ext cx="689198" cy="396812"/>
          </a:xfrm>
          <a:custGeom>
            <a:avLst/>
            <a:gdLst/>
            <a:ahLst/>
            <a:cxnLst/>
            <a:rect l="l" t="t" r="r" b="b"/>
            <a:pathLst>
              <a:path w="689198" h="396812">
                <a:moveTo>
                  <a:pt x="0" y="0"/>
                </a:moveTo>
                <a:lnTo>
                  <a:pt x="689198" y="0"/>
                </a:lnTo>
                <a:lnTo>
                  <a:pt x="689198" y="396811"/>
                </a:lnTo>
                <a:lnTo>
                  <a:pt x="0" y="396811"/>
                </a:lnTo>
                <a:lnTo>
                  <a:pt x="0" y="0"/>
                </a:lnTo>
                <a:close/>
              </a:path>
            </a:pathLst>
          </a:custGeom>
          <a:blipFill>
            <a:blip r:embed="rId15"/>
            <a:stretch>
              <a:fillRect l="-1178" r="-1178"/>
            </a:stretch>
          </a:blipFill>
        </p:spPr>
        <p:txBody>
          <a:bodyPr/>
          <a:lstStyle/>
          <a:p>
            <a:endParaRPr lang="en-US"/>
          </a:p>
        </p:txBody>
      </p:sp>
      <p:grpSp>
        <p:nvGrpSpPr>
          <p:cNvPr id="47" name="Group 47"/>
          <p:cNvGrpSpPr/>
          <p:nvPr/>
        </p:nvGrpSpPr>
        <p:grpSpPr>
          <a:xfrm>
            <a:off x="14704759" y="4235507"/>
            <a:ext cx="3276616" cy="588977"/>
            <a:chOff x="0" y="0"/>
            <a:chExt cx="3425896" cy="615810"/>
          </a:xfrm>
        </p:grpSpPr>
        <p:sp>
          <p:nvSpPr>
            <p:cNvPr id="48" name="Freeform 48"/>
            <p:cNvSpPr/>
            <p:nvPr/>
          </p:nvSpPr>
          <p:spPr>
            <a:xfrm>
              <a:off x="0" y="0"/>
              <a:ext cx="3425896" cy="615810"/>
            </a:xfrm>
            <a:custGeom>
              <a:avLst/>
              <a:gdLst/>
              <a:ahLst/>
              <a:cxnLst/>
              <a:rect l="l" t="t" r="r" b="b"/>
              <a:pathLst>
                <a:path w="3425896" h="615810">
                  <a:moveTo>
                    <a:pt x="3222696" y="0"/>
                  </a:moveTo>
                  <a:cubicBezTo>
                    <a:pt x="3334920" y="0"/>
                    <a:pt x="3425896" y="137854"/>
                    <a:pt x="3425896" y="307905"/>
                  </a:cubicBezTo>
                  <a:cubicBezTo>
                    <a:pt x="3425896" y="477956"/>
                    <a:pt x="3334920" y="615810"/>
                    <a:pt x="3222696" y="615810"/>
                  </a:cubicBezTo>
                  <a:lnTo>
                    <a:pt x="203200" y="615810"/>
                  </a:lnTo>
                  <a:cubicBezTo>
                    <a:pt x="90976" y="615810"/>
                    <a:pt x="0" y="477956"/>
                    <a:pt x="0" y="307905"/>
                  </a:cubicBezTo>
                  <a:cubicBezTo>
                    <a:pt x="0" y="137854"/>
                    <a:pt x="90976" y="0"/>
                    <a:pt x="203200" y="0"/>
                  </a:cubicBezTo>
                  <a:close/>
                </a:path>
              </a:pathLst>
            </a:custGeom>
            <a:solidFill>
              <a:srgbClr val="3275C5"/>
            </a:solidFill>
          </p:spPr>
          <p:txBody>
            <a:bodyPr/>
            <a:lstStyle/>
            <a:p>
              <a:endParaRPr lang="en-US"/>
            </a:p>
          </p:txBody>
        </p:sp>
        <p:sp>
          <p:nvSpPr>
            <p:cNvPr id="49" name="TextBox 49"/>
            <p:cNvSpPr txBox="1"/>
            <p:nvPr/>
          </p:nvSpPr>
          <p:spPr>
            <a:xfrm>
              <a:off x="0" y="-38100"/>
              <a:ext cx="3425896" cy="653910"/>
            </a:xfrm>
            <a:prstGeom prst="rect">
              <a:avLst/>
            </a:prstGeom>
          </p:spPr>
          <p:txBody>
            <a:bodyPr lIns="39701" tIns="39701" rIns="39701" bIns="39701" rtlCol="0" anchor="ctr"/>
            <a:lstStyle/>
            <a:p>
              <a:pPr algn="ctr">
                <a:lnSpc>
                  <a:spcPts val="2660"/>
                </a:lnSpc>
              </a:pPr>
              <a:endParaRPr/>
            </a:p>
          </p:txBody>
        </p:sp>
      </p:grpSp>
      <p:grpSp>
        <p:nvGrpSpPr>
          <p:cNvPr id="50" name="Group 50"/>
          <p:cNvGrpSpPr/>
          <p:nvPr/>
        </p:nvGrpSpPr>
        <p:grpSpPr>
          <a:xfrm>
            <a:off x="8546554" y="8676062"/>
            <a:ext cx="1490897" cy="863297"/>
            <a:chOff x="0" y="0"/>
            <a:chExt cx="1987862" cy="1151062"/>
          </a:xfrm>
        </p:grpSpPr>
        <p:grpSp>
          <p:nvGrpSpPr>
            <p:cNvPr id="51" name="Group 51"/>
            <p:cNvGrpSpPr/>
            <p:nvPr/>
          </p:nvGrpSpPr>
          <p:grpSpPr>
            <a:xfrm>
              <a:off x="671959" y="0"/>
              <a:ext cx="321972" cy="321972"/>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73B8"/>
              </a:solidFill>
            </p:spPr>
            <p:txBody>
              <a:bodyPr/>
              <a:lstStyle/>
              <a:p>
                <a:endParaRPr lang="en-US"/>
              </a:p>
            </p:txBody>
          </p:sp>
          <p:sp>
            <p:nvSpPr>
              <p:cNvPr id="53" name="TextBox 53"/>
              <p:cNvSpPr txBox="1"/>
              <p:nvPr/>
            </p:nvSpPr>
            <p:spPr>
              <a:xfrm>
                <a:off x="76200" y="9525"/>
                <a:ext cx="660400" cy="727075"/>
              </a:xfrm>
              <a:prstGeom prst="rect">
                <a:avLst/>
              </a:prstGeom>
            </p:spPr>
            <p:txBody>
              <a:bodyPr lIns="43362" tIns="43362" rIns="43362" bIns="43362" rtlCol="0" anchor="ctr"/>
              <a:lstStyle/>
              <a:p>
                <a:pPr algn="ctr">
                  <a:lnSpc>
                    <a:spcPts val="3000"/>
                  </a:lnSpc>
                </a:pPr>
                <a:endParaRPr/>
              </a:p>
            </p:txBody>
          </p:sp>
        </p:grpSp>
        <p:sp>
          <p:nvSpPr>
            <p:cNvPr id="54" name="TextBox 54"/>
            <p:cNvSpPr txBox="1"/>
            <p:nvPr/>
          </p:nvSpPr>
          <p:spPr>
            <a:xfrm>
              <a:off x="0" y="418409"/>
              <a:ext cx="1987862" cy="732654"/>
            </a:xfrm>
            <a:prstGeom prst="rect">
              <a:avLst/>
            </a:prstGeom>
          </p:spPr>
          <p:txBody>
            <a:bodyPr lIns="0" tIns="0" rIns="0" bIns="0" rtlCol="0" anchor="t">
              <a:spAutoFit/>
            </a:bodyPr>
            <a:lstStyle/>
            <a:p>
              <a:pPr algn="l">
                <a:lnSpc>
                  <a:spcPts val="2272"/>
                </a:lnSpc>
              </a:pPr>
              <a:r>
                <a:rPr lang="en-US" sz="1515" b="1">
                  <a:solidFill>
                    <a:srgbClr val="000000"/>
                  </a:solidFill>
                  <a:latin typeface="Aileron Bold"/>
                  <a:ea typeface="Aileron Bold"/>
                  <a:cs typeface="Aileron Bold"/>
                  <a:sym typeface="Aileron Bold"/>
                </a:rPr>
                <a:t>Customer 360</a:t>
              </a:r>
            </a:p>
            <a:p>
              <a:pPr algn="l">
                <a:lnSpc>
                  <a:spcPts val="2272"/>
                </a:lnSpc>
              </a:pPr>
              <a:r>
                <a:rPr lang="en-US" sz="1515">
                  <a:solidFill>
                    <a:srgbClr val="000000"/>
                  </a:solidFill>
                  <a:latin typeface="Aileron"/>
                  <a:ea typeface="Aileron"/>
                  <a:cs typeface="Aileron"/>
                  <a:sym typeface="Aileron"/>
                </a:rPr>
                <a:t>CRM System</a:t>
              </a:r>
            </a:p>
          </p:txBody>
        </p:sp>
      </p:grpSp>
      <p:grpSp>
        <p:nvGrpSpPr>
          <p:cNvPr id="55" name="Group 55"/>
          <p:cNvGrpSpPr/>
          <p:nvPr/>
        </p:nvGrpSpPr>
        <p:grpSpPr>
          <a:xfrm>
            <a:off x="10520022" y="9295535"/>
            <a:ext cx="241479" cy="241479"/>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73B8"/>
            </a:solidFill>
          </p:spPr>
          <p:txBody>
            <a:bodyPr/>
            <a:lstStyle/>
            <a:p>
              <a:endParaRPr lang="en-US"/>
            </a:p>
          </p:txBody>
        </p:sp>
        <p:sp>
          <p:nvSpPr>
            <p:cNvPr id="57" name="TextBox 57"/>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58" name="Group 58"/>
          <p:cNvGrpSpPr/>
          <p:nvPr/>
        </p:nvGrpSpPr>
        <p:grpSpPr>
          <a:xfrm>
            <a:off x="12751856" y="9258300"/>
            <a:ext cx="241479" cy="241479"/>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73B8"/>
            </a:solidFill>
          </p:spPr>
          <p:txBody>
            <a:bodyPr/>
            <a:lstStyle/>
            <a:p>
              <a:endParaRPr lang="en-US"/>
            </a:p>
          </p:txBody>
        </p:sp>
        <p:sp>
          <p:nvSpPr>
            <p:cNvPr id="60" name="TextBox 60"/>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61" name="AutoShape 61"/>
          <p:cNvSpPr/>
          <p:nvPr/>
        </p:nvSpPr>
        <p:spPr>
          <a:xfrm flipH="1">
            <a:off x="10719191" y="8103534"/>
            <a:ext cx="1043097" cy="1220939"/>
          </a:xfrm>
          <a:prstGeom prst="line">
            <a:avLst/>
          </a:prstGeom>
          <a:ln w="19050" cap="flat">
            <a:solidFill>
              <a:srgbClr val="4173B8"/>
            </a:solidFill>
            <a:prstDash val="lgDash"/>
            <a:headEnd type="none" w="sm" len="sm"/>
            <a:tailEnd type="arrow" w="med" len="sm"/>
          </a:ln>
        </p:spPr>
        <p:txBody>
          <a:bodyPr/>
          <a:lstStyle/>
          <a:p>
            <a:endParaRPr lang="en-US"/>
          </a:p>
        </p:txBody>
      </p:sp>
      <p:sp>
        <p:nvSpPr>
          <p:cNvPr id="62" name="AutoShape 62"/>
          <p:cNvSpPr/>
          <p:nvPr/>
        </p:nvSpPr>
        <p:spPr>
          <a:xfrm>
            <a:off x="11762288" y="8103534"/>
            <a:ext cx="1110308" cy="1154766"/>
          </a:xfrm>
          <a:prstGeom prst="line">
            <a:avLst/>
          </a:prstGeom>
          <a:ln w="19050" cap="flat">
            <a:solidFill>
              <a:srgbClr val="4173B8"/>
            </a:solidFill>
            <a:prstDash val="lgDash"/>
            <a:headEnd type="none" w="sm" len="sm"/>
            <a:tailEnd type="arrow" w="med" len="sm"/>
          </a:ln>
        </p:spPr>
        <p:txBody>
          <a:bodyPr/>
          <a:lstStyle/>
          <a:p>
            <a:endParaRPr lang="en-US"/>
          </a:p>
        </p:txBody>
      </p:sp>
      <p:sp>
        <p:nvSpPr>
          <p:cNvPr id="63" name="AutoShape 63"/>
          <p:cNvSpPr/>
          <p:nvPr/>
        </p:nvSpPr>
        <p:spPr>
          <a:xfrm flipH="1">
            <a:off x="9292003" y="8103534"/>
            <a:ext cx="2470285" cy="572528"/>
          </a:xfrm>
          <a:prstGeom prst="line">
            <a:avLst/>
          </a:prstGeom>
          <a:ln w="19050" cap="flat">
            <a:solidFill>
              <a:srgbClr val="4173B8"/>
            </a:solidFill>
            <a:prstDash val="lgDash"/>
            <a:headEnd type="none" w="sm" len="sm"/>
            <a:tailEnd type="arrow" w="med" len="sm"/>
          </a:ln>
        </p:spPr>
        <p:txBody>
          <a:bodyPr/>
          <a:lstStyle/>
          <a:p>
            <a:endParaRPr lang="en-US"/>
          </a:p>
        </p:txBody>
      </p:sp>
      <p:sp>
        <p:nvSpPr>
          <p:cNvPr id="64" name="Freeform 64"/>
          <p:cNvSpPr/>
          <p:nvPr/>
        </p:nvSpPr>
        <p:spPr>
          <a:xfrm>
            <a:off x="280072" y="189785"/>
            <a:ext cx="1527825" cy="838915"/>
          </a:xfrm>
          <a:custGeom>
            <a:avLst/>
            <a:gdLst/>
            <a:ahLst/>
            <a:cxnLst/>
            <a:rect l="l" t="t" r="r" b="b"/>
            <a:pathLst>
              <a:path w="1527825" h="838915">
                <a:moveTo>
                  <a:pt x="0" y="0"/>
                </a:moveTo>
                <a:lnTo>
                  <a:pt x="1527825" y="0"/>
                </a:lnTo>
                <a:lnTo>
                  <a:pt x="1527825" y="838915"/>
                </a:lnTo>
                <a:lnTo>
                  <a:pt x="0" y="8389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65" name="Freeform 65"/>
          <p:cNvSpPr/>
          <p:nvPr/>
        </p:nvSpPr>
        <p:spPr>
          <a:xfrm>
            <a:off x="12319723" y="3877949"/>
            <a:ext cx="1543316" cy="517845"/>
          </a:xfrm>
          <a:custGeom>
            <a:avLst/>
            <a:gdLst/>
            <a:ahLst/>
            <a:cxnLst/>
            <a:rect l="l" t="t" r="r" b="b"/>
            <a:pathLst>
              <a:path w="1543316" h="517845">
                <a:moveTo>
                  <a:pt x="0" y="0"/>
                </a:moveTo>
                <a:lnTo>
                  <a:pt x="1543315" y="0"/>
                </a:lnTo>
                <a:lnTo>
                  <a:pt x="1543315" y="517846"/>
                </a:lnTo>
                <a:lnTo>
                  <a:pt x="0" y="517846"/>
                </a:lnTo>
                <a:lnTo>
                  <a:pt x="0" y="0"/>
                </a:lnTo>
                <a:close/>
              </a:path>
            </a:pathLst>
          </a:custGeom>
          <a:blipFill>
            <a:blip r:embed="rId18"/>
            <a:stretch>
              <a:fillRect/>
            </a:stretch>
          </a:blipFill>
        </p:spPr>
        <p:txBody>
          <a:bodyPr/>
          <a:lstStyle/>
          <a:p>
            <a:endParaRPr lang="en-US"/>
          </a:p>
        </p:txBody>
      </p:sp>
      <p:sp>
        <p:nvSpPr>
          <p:cNvPr id="66" name="TextBox 66"/>
          <p:cNvSpPr txBox="1"/>
          <p:nvPr/>
        </p:nvSpPr>
        <p:spPr>
          <a:xfrm>
            <a:off x="10073859" y="3178266"/>
            <a:ext cx="3396660" cy="302486"/>
          </a:xfrm>
          <a:prstGeom prst="rect">
            <a:avLst/>
          </a:prstGeom>
        </p:spPr>
        <p:txBody>
          <a:bodyPr lIns="0" tIns="0" rIns="0" bIns="0" rtlCol="0" anchor="t">
            <a:spAutoFit/>
          </a:bodyPr>
          <a:lstStyle/>
          <a:p>
            <a:pPr algn="ctr">
              <a:lnSpc>
                <a:spcPts val="2548"/>
              </a:lnSpc>
              <a:spcBef>
                <a:spcPct val="0"/>
              </a:spcBef>
            </a:pPr>
            <a:r>
              <a:rPr lang="en-US" sz="1820" b="1">
                <a:solidFill>
                  <a:srgbClr val="FFFFFF"/>
                </a:solidFill>
                <a:latin typeface="Open Sans Bold"/>
                <a:ea typeface="Open Sans Bold"/>
                <a:cs typeface="Open Sans Bold"/>
                <a:sym typeface="Open Sans Bold"/>
              </a:rPr>
              <a:t>Report Development</a:t>
            </a:r>
          </a:p>
        </p:txBody>
      </p:sp>
      <p:sp>
        <p:nvSpPr>
          <p:cNvPr id="67" name="TextBox 67"/>
          <p:cNvSpPr txBox="1"/>
          <p:nvPr/>
        </p:nvSpPr>
        <p:spPr>
          <a:xfrm>
            <a:off x="5017179" y="4372692"/>
            <a:ext cx="3394738" cy="302331"/>
          </a:xfrm>
          <a:prstGeom prst="rect">
            <a:avLst/>
          </a:prstGeom>
        </p:spPr>
        <p:txBody>
          <a:bodyPr lIns="0" tIns="0" rIns="0" bIns="0" rtlCol="0" anchor="t">
            <a:spAutoFit/>
          </a:bodyPr>
          <a:lstStyle/>
          <a:p>
            <a:pPr algn="ctr">
              <a:lnSpc>
                <a:spcPts val="2547"/>
              </a:lnSpc>
              <a:spcBef>
                <a:spcPct val="0"/>
              </a:spcBef>
            </a:pPr>
            <a:r>
              <a:rPr lang="en-US" sz="1819" b="1">
                <a:solidFill>
                  <a:srgbClr val="FFFFFF"/>
                </a:solidFill>
                <a:latin typeface="Open Sans Bold"/>
                <a:ea typeface="Open Sans Bold"/>
                <a:cs typeface="Open Sans Bold"/>
                <a:sym typeface="Open Sans Bold"/>
              </a:rPr>
              <a:t>Data Transformation</a:t>
            </a:r>
          </a:p>
        </p:txBody>
      </p:sp>
      <p:sp>
        <p:nvSpPr>
          <p:cNvPr id="68" name="TextBox 68"/>
          <p:cNvSpPr txBox="1"/>
          <p:nvPr/>
        </p:nvSpPr>
        <p:spPr>
          <a:xfrm>
            <a:off x="14739508" y="4367220"/>
            <a:ext cx="3241867" cy="290003"/>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Data Lake &amp; Lake House</a:t>
            </a:r>
          </a:p>
        </p:txBody>
      </p:sp>
      <p:sp>
        <p:nvSpPr>
          <p:cNvPr id="69" name="TextBox 69"/>
          <p:cNvSpPr txBox="1"/>
          <p:nvPr/>
        </p:nvSpPr>
        <p:spPr>
          <a:xfrm>
            <a:off x="571608" y="3021360"/>
            <a:ext cx="3707177" cy="1652036"/>
          </a:xfrm>
          <a:prstGeom prst="rect">
            <a:avLst/>
          </a:prstGeom>
        </p:spPr>
        <p:txBody>
          <a:bodyPr lIns="0" tIns="0" rIns="0" bIns="0" rtlCol="0" anchor="t">
            <a:spAutoFit/>
          </a:bodyPr>
          <a:lstStyle/>
          <a:p>
            <a:pPr algn="l">
              <a:lnSpc>
                <a:spcPts val="6473"/>
              </a:lnSpc>
            </a:pPr>
            <a:r>
              <a:rPr lang="en-US" sz="5831" b="1">
                <a:solidFill>
                  <a:srgbClr val="FFFFFF"/>
                </a:solidFill>
                <a:latin typeface="Montserrat Bold"/>
                <a:ea typeface="Montserrat Bold"/>
                <a:cs typeface="Montserrat Bold"/>
                <a:sym typeface="Montserrat Bold"/>
              </a:rPr>
              <a:t>DATA SERVICE</a:t>
            </a:r>
          </a:p>
        </p:txBody>
      </p:sp>
      <p:sp>
        <p:nvSpPr>
          <p:cNvPr id="70" name="TextBox 70"/>
          <p:cNvSpPr txBox="1"/>
          <p:nvPr/>
        </p:nvSpPr>
        <p:spPr>
          <a:xfrm>
            <a:off x="571608" y="2386589"/>
            <a:ext cx="3459024" cy="356235"/>
          </a:xfrm>
          <a:prstGeom prst="rect">
            <a:avLst/>
          </a:prstGeom>
        </p:spPr>
        <p:txBody>
          <a:bodyPr lIns="0" tIns="0" rIns="0" bIns="0" rtlCol="0" anchor="t">
            <a:spAutoFit/>
          </a:bodyPr>
          <a:lstStyle/>
          <a:p>
            <a:pPr algn="l">
              <a:lnSpc>
                <a:spcPts val="2940"/>
              </a:lnSpc>
              <a:spcBef>
                <a:spcPct val="0"/>
              </a:spcBef>
            </a:pPr>
            <a:r>
              <a:rPr lang="en-US" sz="2100" b="1" spc="105">
                <a:solidFill>
                  <a:srgbClr val="FFFFFF"/>
                </a:solidFill>
                <a:latin typeface="Open Sans Bold"/>
                <a:ea typeface="Open Sans Bold"/>
                <a:cs typeface="Open Sans Bold"/>
                <a:sym typeface="Open Sans Bold"/>
              </a:rPr>
              <a:t>About Our</a:t>
            </a:r>
          </a:p>
        </p:txBody>
      </p:sp>
      <p:sp>
        <p:nvSpPr>
          <p:cNvPr id="71" name="TextBox 71"/>
          <p:cNvSpPr txBox="1"/>
          <p:nvPr/>
        </p:nvSpPr>
        <p:spPr>
          <a:xfrm>
            <a:off x="571608" y="5114925"/>
            <a:ext cx="3223315" cy="3506088"/>
          </a:xfrm>
          <a:prstGeom prst="rect">
            <a:avLst/>
          </a:prstGeom>
        </p:spPr>
        <p:txBody>
          <a:bodyPr lIns="0" tIns="0" rIns="0" bIns="0" rtlCol="0" anchor="t">
            <a:spAutoFit/>
          </a:bodyPr>
          <a:lstStyle/>
          <a:p>
            <a:pPr algn="just">
              <a:lnSpc>
                <a:spcPts val="2521"/>
              </a:lnSpc>
            </a:pPr>
            <a:r>
              <a:rPr lang="en-US" sz="1801" dirty="0">
                <a:solidFill>
                  <a:srgbClr val="FFFFFF"/>
                </a:solidFill>
                <a:latin typeface="Open Sans"/>
                <a:ea typeface="Open Sans"/>
                <a:cs typeface="Open Sans"/>
                <a:sym typeface="Open Sans"/>
              </a:rPr>
              <a:t>We are a dynamic, innovative company dedicated to providing top-notch software development services tailored to meet the unique needs of our clients. With a team of highly skilled professionals, we specialize in delivering cutting-edge solutions that drive business growth and efficiency.</a:t>
            </a:r>
          </a:p>
        </p:txBody>
      </p:sp>
      <p:sp>
        <p:nvSpPr>
          <p:cNvPr id="72" name="TextBox 72"/>
          <p:cNvSpPr txBox="1"/>
          <p:nvPr/>
        </p:nvSpPr>
        <p:spPr>
          <a:xfrm>
            <a:off x="10026769" y="7605241"/>
            <a:ext cx="3508645" cy="321042"/>
          </a:xfrm>
          <a:prstGeom prst="rect">
            <a:avLst/>
          </a:prstGeom>
        </p:spPr>
        <p:txBody>
          <a:bodyPr lIns="0" tIns="0" rIns="0" bIns="0" rtlCol="0" anchor="t">
            <a:spAutoFit/>
          </a:bodyPr>
          <a:lstStyle/>
          <a:p>
            <a:pPr algn="ctr">
              <a:lnSpc>
                <a:spcPts val="2632"/>
              </a:lnSpc>
              <a:spcBef>
                <a:spcPct val="0"/>
              </a:spcBef>
            </a:pPr>
            <a:r>
              <a:rPr lang="en-US" sz="1880" b="1">
                <a:solidFill>
                  <a:srgbClr val="FFFFFF"/>
                </a:solidFill>
                <a:latin typeface="Open Sans Bold"/>
                <a:ea typeface="Open Sans Bold"/>
                <a:cs typeface="Open Sans Bold"/>
                <a:sym typeface="Open Sans Bold"/>
              </a:rPr>
              <a:t>Data Product</a:t>
            </a:r>
          </a:p>
        </p:txBody>
      </p:sp>
      <p:sp>
        <p:nvSpPr>
          <p:cNvPr id="73" name="TextBox 73"/>
          <p:cNvSpPr txBox="1"/>
          <p:nvPr/>
        </p:nvSpPr>
        <p:spPr>
          <a:xfrm>
            <a:off x="9858454" y="9515512"/>
            <a:ext cx="2085980" cy="559026"/>
          </a:xfrm>
          <a:prstGeom prst="rect">
            <a:avLst/>
          </a:prstGeom>
        </p:spPr>
        <p:txBody>
          <a:bodyPr lIns="0" tIns="0" rIns="0" bIns="0" rtlCol="0" anchor="t">
            <a:spAutoFit/>
          </a:bodyPr>
          <a:lstStyle/>
          <a:p>
            <a:pPr algn="l">
              <a:lnSpc>
                <a:spcPts val="2272"/>
              </a:lnSpc>
            </a:pPr>
            <a:r>
              <a:rPr lang="en-US" sz="1515" b="1">
                <a:solidFill>
                  <a:srgbClr val="000000"/>
                </a:solidFill>
                <a:latin typeface="Aileron Bold"/>
                <a:ea typeface="Aileron Bold"/>
                <a:cs typeface="Aileron Bold"/>
                <a:sym typeface="Aileron Bold"/>
              </a:rPr>
              <a:t>Real-time Monitoring </a:t>
            </a:r>
          </a:p>
          <a:p>
            <a:pPr algn="l">
              <a:lnSpc>
                <a:spcPts val="2272"/>
              </a:lnSpc>
            </a:pPr>
            <a:r>
              <a:rPr lang="en-US" sz="1515">
                <a:solidFill>
                  <a:srgbClr val="000000"/>
                </a:solidFill>
                <a:latin typeface="Aileron"/>
                <a:ea typeface="Aileron"/>
                <a:cs typeface="Aileron"/>
                <a:sym typeface="Aileron"/>
              </a:rPr>
              <a:t>NOC PRO System</a:t>
            </a:r>
          </a:p>
        </p:txBody>
      </p:sp>
      <p:sp>
        <p:nvSpPr>
          <p:cNvPr id="74" name="TextBox 74"/>
          <p:cNvSpPr txBox="1"/>
          <p:nvPr/>
        </p:nvSpPr>
        <p:spPr>
          <a:xfrm>
            <a:off x="11946582" y="9502450"/>
            <a:ext cx="2289597" cy="559026"/>
          </a:xfrm>
          <a:prstGeom prst="rect">
            <a:avLst/>
          </a:prstGeom>
        </p:spPr>
        <p:txBody>
          <a:bodyPr lIns="0" tIns="0" rIns="0" bIns="0" rtlCol="0" anchor="t">
            <a:spAutoFit/>
          </a:bodyPr>
          <a:lstStyle/>
          <a:p>
            <a:pPr algn="l">
              <a:lnSpc>
                <a:spcPts val="2272"/>
              </a:lnSpc>
            </a:pPr>
            <a:r>
              <a:rPr lang="en-US" sz="1515" b="1">
                <a:solidFill>
                  <a:srgbClr val="000000"/>
                </a:solidFill>
                <a:latin typeface="Aileron Bold"/>
                <a:ea typeface="Aileron Bold"/>
                <a:cs typeface="Aileron Bold"/>
                <a:sym typeface="Aileron Bold"/>
              </a:rPr>
              <a:t>Campaign Marketing</a:t>
            </a:r>
          </a:p>
          <a:p>
            <a:pPr algn="l">
              <a:lnSpc>
                <a:spcPts val="2272"/>
              </a:lnSpc>
            </a:pPr>
            <a:r>
              <a:rPr lang="en-US" sz="1515">
                <a:solidFill>
                  <a:srgbClr val="000000"/>
                </a:solidFill>
                <a:latin typeface="Aileron"/>
                <a:ea typeface="Aileron"/>
                <a:cs typeface="Aileron"/>
                <a:sym typeface="Aileron"/>
              </a:rPr>
              <a:t> Campaign System</a:t>
            </a:r>
          </a:p>
        </p:txBody>
      </p:sp>
      <p:sp>
        <p:nvSpPr>
          <p:cNvPr id="75" name="AutoShape 75"/>
          <p:cNvSpPr/>
          <p:nvPr/>
        </p:nvSpPr>
        <p:spPr>
          <a:xfrm>
            <a:off x="11762288" y="8103534"/>
            <a:ext cx="2628147" cy="693268"/>
          </a:xfrm>
          <a:prstGeom prst="line">
            <a:avLst/>
          </a:prstGeom>
          <a:ln w="19050" cap="flat">
            <a:solidFill>
              <a:srgbClr val="4173B8"/>
            </a:solidFill>
            <a:prstDash val="lgDash"/>
            <a:headEnd type="none" w="sm" len="sm"/>
            <a:tailEnd type="arrow" w="med" len="sm"/>
          </a:ln>
        </p:spPr>
        <p:txBody>
          <a:bodyPr/>
          <a:lstStyle/>
          <a:p>
            <a:endParaRPr lang="en-US"/>
          </a:p>
        </p:txBody>
      </p:sp>
      <p:sp>
        <p:nvSpPr>
          <p:cNvPr id="76" name="TextBox 76"/>
          <p:cNvSpPr txBox="1"/>
          <p:nvPr/>
        </p:nvSpPr>
        <p:spPr>
          <a:xfrm>
            <a:off x="13667462" y="8887137"/>
            <a:ext cx="2472743" cy="561397"/>
          </a:xfrm>
          <a:prstGeom prst="rect">
            <a:avLst/>
          </a:prstGeom>
        </p:spPr>
        <p:txBody>
          <a:bodyPr lIns="0" tIns="0" rIns="0" bIns="0" rtlCol="0" anchor="t">
            <a:spAutoFit/>
          </a:bodyPr>
          <a:lstStyle/>
          <a:p>
            <a:pPr algn="l">
              <a:lnSpc>
                <a:spcPts val="2272"/>
              </a:lnSpc>
            </a:pPr>
            <a:r>
              <a:rPr lang="en-US" sz="1515" b="1">
                <a:solidFill>
                  <a:srgbClr val="000000"/>
                </a:solidFill>
                <a:latin typeface="Aileron Bold"/>
                <a:ea typeface="Aileron Bold"/>
                <a:cs typeface="Aileron Bold"/>
                <a:sym typeface="Aileron Bold"/>
              </a:rPr>
              <a:t>Reconcilication system</a:t>
            </a:r>
          </a:p>
          <a:p>
            <a:pPr algn="l">
              <a:lnSpc>
                <a:spcPts val="2272"/>
              </a:lnSpc>
            </a:pPr>
            <a:r>
              <a:rPr lang="en-US" sz="1515" b="1">
                <a:solidFill>
                  <a:srgbClr val="000000"/>
                </a:solidFill>
                <a:latin typeface="Aileron Bold"/>
                <a:ea typeface="Aileron Bold"/>
                <a:cs typeface="Aileron Bold"/>
                <a:sym typeface="Aileron Bold"/>
              </a:rPr>
              <a:t>                    </a:t>
            </a:r>
            <a:r>
              <a:rPr lang="en-US" sz="1515">
                <a:solidFill>
                  <a:srgbClr val="000000"/>
                </a:solidFill>
                <a:latin typeface="Aileron"/>
                <a:ea typeface="Aileron"/>
                <a:cs typeface="Aileron"/>
                <a:sym typeface="Aileron"/>
              </a:rPr>
              <a:t>RAFM</a:t>
            </a:r>
          </a:p>
        </p:txBody>
      </p:sp>
      <p:grpSp>
        <p:nvGrpSpPr>
          <p:cNvPr id="77" name="Group 77"/>
          <p:cNvGrpSpPr/>
          <p:nvPr/>
        </p:nvGrpSpPr>
        <p:grpSpPr>
          <a:xfrm>
            <a:off x="14390434" y="8676062"/>
            <a:ext cx="241479" cy="241479"/>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73B8"/>
            </a:solidFill>
          </p:spPr>
          <p:txBody>
            <a:bodyPr/>
            <a:lstStyle/>
            <a:p>
              <a:endParaRPr lang="en-US"/>
            </a:p>
          </p:txBody>
        </p:sp>
        <p:sp>
          <p:nvSpPr>
            <p:cNvPr id="79" name="TextBox 79"/>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pic>
        <p:nvPicPr>
          <p:cNvPr id="81" name="Picture 80" descr="A silver cylinder with red text&#10;&#10;Description automatically generated">
            <a:extLst>
              <a:ext uri="{FF2B5EF4-FFF2-40B4-BE49-F238E27FC236}">
                <a16:creationId xmlns:a16="http://schemas.microsoft.com/office/drawing/2014/main" id="{9547166E-1427-7164-5623-70A89631672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901380" y="4918467"/>
            <a:ext cx="595056" cy="85291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27552" y="2281578"/>
            <a:ext cx="9703423" cy="3488361"/>
          </a:xfrm>
          <a:prstGeom prst="rect">
            <a:avLst/>
          </a:prstGeom>
          <a:solidFill>
            <a:srgbClr val="44A9EF"/>
          </a:solidFill>
        </p:spPr>
        <p:txBody>
          <a:bodyPr/>
          <a:lstStyle/>
          <a:p>
            <a:endParaRPr lang="en-US"/>
          </a:p>
        </p:txBody>
      </p:sp>
      <p:sp>
        <p:nvSpPr>
          <p:cNvPr id="3" name="AutoShape 3"/>
          <p:cNvSpPr/>
          <p:nvPr/>
        </p:nvSpPr>
        <p:spPr>
          <a:xfrm>
            <a:off x="-475871" y="2281578"/>
            <a:ext cx="9703423" cy="3488361"/>
          </a:xfrm>
          <a:prstGeom prst="rect">
            <a:avLst/>
          </a:prstGeom>
          <a:solidFill>
            <a:srgbClr val="2C92D5"/>
          </a:solidFill>
        </p:spPr>
        <p:txBody>
          <a:bodyPr/>
          <a:lstStyle/>
          <a:p>
            <a:endParaRPr lang="en-US"/>
          </a:p>
        </p:txBody>
      </p:sp>
      <p:sp>
        <p:nvSpPr>
          <p:cNvPr id="4" name="AutoShape 4"/>
          <p:cNvSpPr/>
          <p:nvPr/>
        </p:nvSpPr>
        <p:spPr>
          <a:xfrm>
            <a:off x="-475871" y="5769939"/>
            <a:ext cx="9703423" cy="3488361"/>
          </a:xfrm>
          <a:prstGeom prst="rect">
            <a:avLst/>
          </a:prstGeom>
          <a:solidFill>
            <a:srgbClr val="44A9EF"/>
          </a:solidFill>
        </p:spPr>
        <p:txBody>
          <a:bodyPr/>
          <a:lstStyle/>
          <a:p>
            <a:endParaRPr lang="en-US"/>
          </a:p>
        </p:txBody>
      </p:sp>
      <p:sp>
        <p:nvSpPr>
          <p:cNvPr id="5" name="AutoShape 5"/>
          <p:cNvSpPr/>
          <p:nvPr/>
        </p:nvSpPr>
        <p:spPr>
          <a:xfrm>
            <a:off x="9227552" y="5769939"/>
            <a:ext cx="10347109" cy="3488361"/>
          </a:xfrm>
          <a:prstGeom prst="rect">
            <a:avLst/>
          </a:prstGeom>
          <a:solidFill>
            <a:srgbClr val="2C92D5"/>
          </a:solidFill>
        </p:spPr>
        <p:txBody>
          <a:bodyPr/>
          <a:lstStyle/>
          <a:p>
            <a:endParaRPr lang="en-US"/>
          </a:p>
        </p:txBody>
      </p:sp>
      <p:grpSp>
        <p:nvGrpSpPr>
          <p:cNvPr id="6" name="Group 6"/>
          <p:cNvGrpSpPr/>
          <p:nvPr/>
        </p:nvGrpSpPr>
        <p:grpSpPr>
          <a:xfrm>
            <a:off x="1330037" y="2458963"/>
            <a:ext cx="6249067" cy="2486697"/>
            <a:chOff x="0" y="0"/>
            <a:chExt cx="8332089" cy="3315596"/>
          </a:xfrm>
        </p:grpSpPr>
        <p:sp>
          <p:nvSpPr>
            <p:cNvPr id="7" name="TextBox 7"/>
            <p:cNvSpPr txBox="1"/>
            <p:nvPr/>
          </p:nvSpPr>
          <p:spPr>
            <a:xfrm>
              <a:off x="0" y="780613"/>
              <a:ext cx="8332089" cy="2523528"/>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Database cung cấp các công nghệ bảo mật mạnh mẽ như TDE, Data Redaction, và VPD để bảo vệ dữ liệu nhạy cảm, đảm bảo tính bảo mật khi lưu trữ và truy cập dữ liệu trong môi trường Data Warehouse</a:t>
              </a:r>
            </a:p>
          </p:txBody>
        </p:sp>
        <p:sp>
          <p:nvSpPr>
            <p:cNvPr id="8" name="TextBox 8"/>
            <p:cNvSpPr txBox="1"/>
            <p:nvPr/>
          </p:nvSpPr>
          <p:spPr>
            <a:xfrm>
              <a:off x="0" y="-47625"/>
              <a:ext cx="8332089"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BẢO VỆ DỮ LIỆU</a:t>
              </a:r>
            </a:p>
          </p:txBody>
        </p:sp>
      </p:grpSp>
      <p:grpSp>
        <p:nvGrpSpPr>
          <p:cNvPr id="9" name="Group 9"/>
          <p:cNvGrpSpPr/>
          <p:nvPr/>
        </p:nvGrpSpPr>
        <p:grpSpPr>
          <a:xfrm>
            <a:off x="10874518" y="2479178"/>
            <a:ext cx="7053178" cy="2961761"/>
            <a:chOff x="0" y="0"/>
            <a:chExt cx="9404237" cy="3949014"/>
          </a:xfrm>
        </p:grpSpPr>
        <p:sp>
          <p:nvSpPr>
            <p:cNvPr id="10" name="TextBox 10"/>
            <p:cNvSpPr txBox="1"/>
            <p:nvPr/>
          </p:nvSpPr>
          <p:spPr>
            <a:xfrm>
              <a:off x="0" y="762419"/>
              <a:ext cx="9404237" cy="3193334"/>
            </a:xfrm>
            <a:prstGeom prst="rect">
              <a:avLst/>
            </a:prstGeom>
          </p:spPr>
          <p:txBody>
            <a:bodyPr lIns="0" tIns="0" rIns="0" bIns="0" rtlCol="0" anchor="t">
              <a:spAutoFit/>
            </a:bodyPr>
            <a:lstStyle/>
            <a:p>
              <a:pPr algn="l">
                <a:lnSpc>
                  <a:spcPts val="3183"/>
                </a:lnSpc>
              </a:pPr>
              <a:r>
                <a:rPr lang="en-US" sz="2122" spc="106">
                  <a:solidFill>
                    <a:srgbClr val="FFFFFF"/>
                  </a:solidFill>
                  <a:latin typeface="Arimo"/>
                  <a:ea typeface="Arimo"/>
                  <a:cs typeface="Arimo"/>
                  <a:sym typeface="Arimo"/>
                </a:rPr>
                <a:t>Oracle hỗ trợ nhiều cơ chế nén dữ liệu như Advanced Compression và Hybrid Columnar Compression giúp giảm kích thước lưu trữ của dữ liệu, tối ưu hóa không gian lưu trữ, đồng thời tăng tốc độ truy vấn nhờ vào việc giảm thiểu lượng dữ liệu cần xử lý.</a:t>
              </a:r>
            </a:p>
          </p:txBody>
        </p:sp>
        <p:sp>
          <p:nvSpPr>
            <p:cNvPr id="11" name="TextBox 11"/>
            <p:cNvSpPr txBox="1"/>
            <p:nvPr/>
          </p:nvSpPr>
          <p:spPr>
            <a:xfrm>
              <a:off x="0" y="-47625"/>
              <a:ext cx="9404237"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KHẢ NĂNG NÉN DỮ LIỆU TIÊN TIẾN</a:t>
              </a:r>
            </a:p>
          </p:txBody>
        </p:sp>
      </p:grpSp>
      <p:grpSp>
        <p:nvGrpSpPr>
          <p:cNvPr id="12" name="Group 12"/>
          <p:cNvGrpSpPr/>
          <p:nvPr/>
        </p:nvGrpSpPr>
        <p:grpSpPr>
          <a:xfrm rot="-8100000">
            <a:off x="18038162" y="7762457"/>
            <a:ext cx="1593872" cy="497930"/>
            <a:chOff x="0" y="0"/>
            <a:chExt cx="20293808" cy="6339840"/>
          </a:xfrm>
        </p:grpSpPr>
        <p:sp>
          <p:nvSpPr>
            <p:cNvPr id="13" name="Freeform 13"/>
            <p:cNvSpPr/>
            <p:nvPr/>
          </p:nvSpPr>
          <p:spPr>
            <a:xfrm>
              <a:off x="0" y="0"/>
              <a:ext cx="20293808" cy="6339840"/>
            </a:xfrm>
            <a:custGeom>
              <a:avLst/>
              <a:gdLst/>
              <a:ahLst/>
              <a:cxnLst/>
              <a:rect l="l" t="t" r="r" b="b"/>
              <a:pathLst>
                <a:path w="20293808" h="6339840">
                  <a:moveTo>
                    <a:pt x="20293808" y="6339840"/>
                  </a:moveTo>
                  <a:lnTo>
                    <a:pt x="0" y="6339840"/>
                  </a:lnTo>
                  <a:lnTo>
                    <a:pt x="0" y="0"/>
                  </a:lnTo>
                  <a:close/>
                </a:path>
              </a:pathLst>
            </a:custGeom>
            <a:solidFill>
              <a:srgbClr val="2C92D5"/>
            </a:solidFill>
          </p:spPr>
          <p:txBody>
            <a:bodyPr/>
            <a:lstStyle/>
            <a:p>
              <a:endParaRPr lang="en-US"/>
            </a:p>
          </p:txBody>
        </p:sp>
      </p:grpSp>
      <p:sp>
        <p:nvSpPr>
          <p:cNvPr id="14" name="TextBox 14"/>
          <p:cNvSpPr txBox="1"/>
          <p:nvPr/>
        </p:nvSpPr>
        <p:spPr>
          <a:xfrm>
            <a:off x="6656439" y="1522104"/>
            <a:ext cx="5142226" cy="613410"/>
          </a:xfrm>
          <a:prstGeom prst="rect">
            <a:avLst/>
          </a:prstGeom>
        </p:spPr>
        <p:txBody>
          <a:bodyPr lIns="0" tIns="0" rIns="0" bIns="0" rtlCol="0" anchor="t">
            <a:spAutoFit/>
          </a:bodyPr>
          <a:lstStyle/>
          <a:p>
            <a:pPr algn="ctr">
              <a:lnSpc>
                <a:spcPts val="5039"/>
              </a:lnSpc>
            </a:pPr>
            <a:r>
              <a:rPr lang="en-US" sz="3599" b="1" dirty="0">
                <a:solidFill>
                  <a:srgbClr val="023F93"/>
                </a:solidFill>
                <a:latin typeface="Muli Bold"/>
                <a:ea typeface="Muli Bold"/>
                <a:cs typeface="Muli Bold"/>
                <a:sym typeface="Muli Bold"/>
              </a:rPr>
              <a:t>ORACLE DATABASE</a:t>
            </a:r>
          </a:p>
        </p:txBody>
      </p:sp>
      <p:grpSp>
        <p:nvGrpSpPr>
          <p:cNvPr id="15" name="Group 15"/>
          <p:cNvGrpSpPr/>
          <p:nvPr/>
        </p:nvGrpSpPr>
        <p:grpSpPr>
          <a:xfrm>
            <a:off x="6991400" y="4592736"/>
            <a:ext cx="4305200" cy="2354406"/>
            <a:chOff x="0" y="0"/>
            <a:chExt cx="5337583" cy="2918991"/>
          </a:xfrm>
        </p:grpSpPr>
        <p:sp>
          <p:nvSpPr>
            <p:cNvPr id="16" name="Freeform 16"/>
            <p:cNvSpPr/>
            <p:nvPr/>
          </p:nvSpPr>
          <p:spPr>
            <a:xfrm>
              <a:off x="0" y="0"/>
              <a:ext cx="5337556" cy="2918968"/>
            </a:xfrm>
            <a:custGeom>
              <a:avLst/>
              <a:gdLst/>
              <a:ahLst/>
              <a:cxnLst/>
              <a:rect l="l" t="t" r="r" b="b"/>
              <a:pathLst>
                <a:path w="5337556" h="2918968">
                  <a:moveTo>
                    <a:pt x="0" y="0"/>
                  </a:moveTo>
                  <a:lnTo>
                    <a:pt x="5337556" y="0"/>
                  </a:lnTo>
                  <a:lnTo>
                    <a:pt x="5337556" y="2918968"/>
                  </a:lnTo>
                  <a:lnTo>
                    <a:pt x="0" y="2918968"/>
                  </a:lnTo>
                  <a:lnTo>
                    <a:pt x="0" y="0"/>
                  </a:lnTo>
                  <a:close/>
                </a:path>
              </a:pathLst>
            </a:custGeom>
            <a:blipFill>
              <a:blip r:embed="rId2"/>
              <a:stretch>
                <a:fillRect/>
              </a:stretch>
            </a:blipFill>
          </p:spPr>
          <p:txBody>
            <a:bodyPr/>
            <a:lstStyle/>
            <a:p>
              <a:endParaRPr lang="en-US"/>
            </a:p>
          </p:txBody>
        </p:sp>
      </p:grpSp>
      <p:grpSp>
        <p:nvGrpSpPr>
          <p:cNvPr id="17" name="Group 17"/>
          <p:cNvGrpSpPr/>
          <p:nvPr/>
        </p:nvGrpSpPr>
        <p:grpSpPr>
          <a:xfrm>
            <a:off x="1221187" y="6220557"/>
            <a:ext cx="6249067" cy="2102603"/>
            <a:chOff x="0" y="0"/>
            <a:chExt cx="8332089" cy="2803471"/>
          </a:xfrm>
        </p:grpSpPr>
        <p:sp>
          <p:nvSpPr>
            <p:cNvPr id="18" name="TextBox 18"/>
            <p:cNvSpPr txBox="1"/>
            <p:nvPr/>
          </p:nvSpPr>
          <p:spPr>
            <a:xfrm>
              <a:off x="0" y="780613"/>
              <a:ext cx="8332089" cy="2011403"/>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có khả năng mở rộng linh hoạt theo nhu cầu về quy mô dữ liệu và khối lượng công việc, từ việc xử lý trên một máy chủ đơn lẻ đến hệ thống phân tán trên nhiều server</a:t>
              </a:r>
            </a:p>
          </p:txBody>
        </p:sp>
        <p:sp>
          <p:nvSpPr>
            <p:cNvPr id="19" name="TextBox 19"/>
            <p:cNvSpPr txBox="1"/>
            <p:nvPr/>
          </p:nvSpPr>
          <p:spPr>
            <a:xfrm>
              <a:off x="0" y="-47625"/>
              <a:ext cx="8332089"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KHẢ NĂNG MỞ RỘNG</a:t>
              </a:r>
            </a:p>
          </p:txBody>
        </p:sp>
      </p:grpSp>
      <p:grpSp>
        <p:nvGrpSpPr>
          <p:cNvPr id="20" name="Group 20"/>
          <p:cNvGrpSpPr/>
          <p:nvPr/>
        </p:nvGrpSpPr>
        <p:grpSpPr>
          <a:xfrm>
            <a:off x="10874518" y="6250880"/>
            <a:ext cx="7194443" cy="2486697"/>
            <a:chOff x="0" y="0"/>
            <a:chExt cx="9592591" cy="3315596"/>
          </a:xfrm>
        </p:grpSpPr>
        <p:sp>
          <p:nvSpPr>
            <p:cNvPr id="21" name="TextBox 21"/>
            <p:cNvSpPr txBox="1"/>
            <p:nvPr/>
          </p:nvSpPr>
          <p:spPr>
            <a:xfrm>
              <a:off x="0" y="780613"/>
              <a:ext cx="9592591" cy="2523528"/>
            </a:xfrm>
            <a:prstGeom prst="rect">
              <a:avLst/>
            </a:prstGeom>
          </p:spPr>
          <p:txBody>
            <a:bodyPr lIns="0" tIns="0" rIns="0" bIns="0" rtlCol="0" anchor="t">
              <a:spAutoFit/>
            </a:bodyPr>
            <a:lstStyle/>
            <a:p>
              <a:pPr algn="l">
                <a:lnSpc>
                  <a:spcPts val="3064"/>
                </a:lnSpc>
              </a:pPr>
              <a:r>
                <a:rPr lang="en-US" sz="2042" spc="102">
                  <a:solidFill>
                    <a:srgbClr val="FFFFFF"/>
                  </a:solidFill>
                  <a:latin typeface="Arimo"/>
                  <a:ea typeface="Arimo"/>
                  <a:cs typeface="Arimo"/>
                  <a:sym typeface="Arimo"/>
                </a:rPr>
                <a:t>Oracle hỗ trợ tích hợp các công cụ phân tích dữ liệu đa chiều Oracle OLAP và các chức năng phân tích nâng cao Oracle Advanced Analytics, giúp phân tích sâu rộng trên dữ liệu Data Warehouse mà không cần di chuyển dữ liệu ra ngoài hệ thống</a:t>
              </a:r>
            </a:p>
          </p:txBody>
        </p:sp>
        <p:sp>
          <p:nvSpPr>
            <p:cNvPr id="22" name="TextBox 22"/>
            <p:cNvSpPr txBox="1"/>
            <p:nvPr/>
          </p:nvSpPr>
          <p:spPr>
            <a:xfrm>
              <a:off x="0" y="-47625"/>
              <a:ext cx="9592591" cy="598564"/>
            </a:xfrm>
            <a:prstGeom prst="rect">
              <a:avLst/>
            </a:prstGeom>
          </p:spPr>
          <p:txBody>
            <a:bodyPr lIns="0" tIns="0" rIns="0" bIns="0" rtlCol="0" anchor="t">
              <a:spAutoFit/>
            </a:bodyPr>
            <a:lstStyle/>
            <a:p>
              <a:pPr marL="0" lvl="0" indent="0" algn="l">
                <a:lnSpc>
                  <a:spcPts val="3559"/>
                </a:lnSpc>
                <a:spcBef>
                  <a:spcPct val="0"/>
                </a:spcBef>
              </a:pPr>
              <a:r>
                <a:rPr lang="en-US" sz="2759" b="1" spc="107">
                  <a:solidFill>
                    <a:srgbClr val="FFFFFF"/>
                  </a:solidFill>
                  <a:latin typeface="Arimo Bold"/>
                  <a:ea typeface="Arimo Bold"/>
                  <a:cs typeface="Arimo Bold"/>
                  <a:sym typeface="Arimo Bold"/>
                </a:rPr>
                <a:t>PHÂN TÍCH DỮ LIỆU ĐA CHIỀU (OLAP)</a:t>
              </a:r>
            </a:p>
          </p:txBody>
        </p:sp>
      </p:grpSp>
      <p:sp>
        <p:nvSpPr>
          <p:cNvPr id="23" name="TextBox 23"/>
          <p:cNvSpPr txBox="1"/>
          <p:nvPr/>
        </p:nvSpPr>
        <p:spPr>
          <a:xfrm>
            <a:off x="143782" y="52976"/>
            <a:ext cx="11400499"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STORE (WAREHOUSE PART)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0611" y="2225551"/>
            <a:ext cx="9633425" cy="8342111"/>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581" r="-52750"/>
              </a:stretch>
            </a:blipFill>
          </p:spPr>
          <p:txBody>
            <a:bodyPr/>
            <a:lstStyle/>
            <a:p>
              <a:endParaRPr lang="en-US"/>
            </a:p>
          </p:txBody>
        </p:sp>
      </p:grpSp>
      <p:grpSp>
        <p:nvGrpSpPr>
          <p:cNvPr id="4" name="Group 4"/>
          <p:cNvGrpSpPr/>
          <p:nvPr/>
        </p:nvGrpSpPr>
        <p:grpSpPr>
          <a:xfrm>
            <a:off x="12811051" y="642289"/>
            <a:ext cx="1170605" cy="581400"/>
            <a:chOff x="0" y="0"/>
            <a:chExt cx="3790989" cy="1882857"/>
          </a:xfrm>
        </p:grpSpPr>
        <p:sp>
          <p:nvSpPr>
            <p:cNvPr id="5" name="Freeform 5"/>
            <p:cNvSpPr/>
            <p:nvPr/>
          </p:nvSpPr>
          <p:spPr>
            <a:xfrm>
              <a:off x="0" y="0"/>
              <a:ext cx="3790950" cy="1882902"/>
            </a:xfrm>
            <a:custGeom>
              <a:avLst/>
              <a:gdLst/>
              <a:ahLst/>
              <a:cxnLst/>
              <a:rect l="l" t="t" r="r" b="b"/>
              <a:pathLst>
                <a:path w="3790950" h="1882902">
                  <a:moveTo>
                    <a:pt x="0" y="0"/>
                  </a:moveTo>
                  <a:lnTo>
                    <a:pt x="3790950" y="0"/>
                  </a:lnTo>
                  <a:lnTo>
                    <a:pt x="3790950" y="1882902"/>
                  </a:lnTo>
                  <a:lnTo>
                    <a:pt x="0" y="1882902"/>
                  </a:lnTo>
                  <a:lnTo>
                    <a:pt x="0" y="0"/>
                  </a:lnTo>
                  <a:close/>
                </a:path>
              </a:pathLst>
            </a:custGeom>
            <a:blipFill>
              <a:blip r:embed="rId3"/>
              <a:stretch>
                <a:fillRect r="-1" b="2"/>
              </a:stretch>
            </a:blipFill>
          </p:spPr>
          <p:txBody>
            <a:bodyPr/>
            <a:lstStyle/>
            <a:p>
              <a:endParaRPr lang="en-US"/>
            </a:p>
          </p:txBody>
        </p:sp>
      </p:grpSp>
      <p:sp>
        <p:nvSpPr>
          <p:cNvPr id="6" name="TextBox 6"/>
          <p:cNvSpPr txBox="1"/>
          <p:nvPr/>
        </p:nvSpPr>
        <p:spPr>
          <a:xfrm>
            <a:off x="13981655" y="557626"/>
            <a:ext cx="3909996" cy="613410"/>
          </a:xfrm>
          <a:prstGeom prst="rect">
            <a:avLst/>
          </a:prstGeom>
        </p:spPr>
        <p:txBody>
          <a:bodyPr lIns="0" tIns="0" rIns="0" bIns="0" rtlCol="0" anchor="t">
            <a:spAutoFit/>
          </a:bodyPr>
          <a:lstStyle/>
          <a:p>
            <a:pPr algn="r">
              <a:lnSpc>
                <a:spcPts val="5039"/>
              </a:lnSpc>
            </a:pPr>
            <a:r>
              <a:rPr lang="en-US" sz="3599" b="1">
                <a:solidFill>
                  <a:srgbClr val="000000"/>
                </a:solidFill>
                <a:latin typeface="Muli Bold"/>
                <a:ea typeface="Muli Bold"/>
                <a:cs typeface="Muli Bold"/>
                <a:sym typeface="Muli Bold"/>
              </a:rPr>
              <a:t>Apache Superset</a:t>
            </a:r>
          </a:p>
        </p:txBody>
      </p:sp>
      <p:grpSp>
        <p:nvGrpSpPr>
          <p:cNvPr id="7" name="Group 7"/>
          <p:cNvGrpSpPr/>
          <p:nvPr/>
        </p:nvGrpSpPr>
        <p:grpSpPr>
          <a:xfrm>
            <a:off x="4295905" y="1596417"/>
            <a:ext cx="6329876" cy="629134"/>
            <a:chOff x="0" y="0"/>
            <a:chExt cx="7027785" cy="698500"/>
          </a:xfrm>
        </p:grpSpPr>
        <p:sp>
          <p:nvSpPr>
            <p:cNvPr id="8" name="Freeform 8"/>
            <p:cNvSpPr/>
            <p:nvPr/>
          </p:nvSpPr>
          <p:spPr>
            <a:xfrm>
              <a:off x="2583" y="0"/>
              <a:ext cx="7022618" cy="698500"/>
            </a:xfrm>
            <a:custGeom>
              <a:avLst/>
              <a:gdLst/>
              <a:ahLst/>
              <a:cxnLst/>
              <a:rect l="l" t="t" r="r" b="b"/>
              <a:pathLst>
                <a:path w="7022618" h="698500">
                  <a:moveTo>
                    <a:pt x="7018437" y="360879"/>
                  </a:moveTo>
                  <a:lnTo>
                    <a:pt x="6828767" y="686871"/>
                  </a:lnTo>
                  <a:cubicBezTo>
                    <a:pt x="6824579" y="694071"/>
                    <a:pt x="6816877" y="698500"/>
                    <a:pt x="6808549" y="698500"/>
                  </a:cubicBezTo>
                  <a:lnTo>
                    <a:pt x="214071" y="698500"/>
                  </a:lnTo>
                  <a:cubicBezTo>
                    <a:pt x="205741" y="698500"/>
                    <a:pt x="198040" y="694071"/>
                    <a:pt x="193851" y="686871"/>
                  </a:cubicBezTo>
                  <a:lnTo>
                    <a:pt x="4183" y="360879"/>
                  </a:lnTo>
                  <a:cubicBezTo>
                    <a:pt x="0" y="353690"/>
                    <a:pt x="0" y="344810"/>
                    <a:pt x="4183" y="337621"/>
                  </a:cubicBezTo>
                  <a:lnTo>
                    <a:pt x="193851" y="11629"/>
                  </a:lnTo>
                  <a:cubicBezTo>
                    <a:pt x="198040" y="4429"/>
                    <a:pt x="205741" y="0"/>
                    <a:pt x="214071" y="0"/>
                  </a:cubicBezTo>
                  <a:lnTo>
                    <a:pt x="6808549" y="0"/>
                  </a:lnTo>
                  <a:cubicBezTo>
                    <a:pt x="6816877" y="0"/>
                    <a:pt x="6824579" y="4429"/>
                    <a:pt x="6828767" y="11629"/>
                  </a:cubicBezTo>
                  <a:lnTo>
                    <a:pt x="7018437" y="337621"/>
                  </a:lnTo>
                  <a:cubicBezTo>
                    <a:pt x="7022618" y="344810"/>
                    <a:pt x="7022618" y="353690"/>
                    <a:pt x="7018437" y="360879"/>
                  </a:cubicBezTo>
                  <a:close/>
                </a:path>
              </a:pathLst>
            </a:custGeom>
            <a:solidFill>
              <a:srgbClr val="3275C5"/>
            </a:solidFill>
          </p:spPr>
          <p:txBody>
            <a:bodyPr/>
            <a:lstStyle/>
            <a:p>
              <a:endParaRPr lang="en-US"/>
            </a:p>
          </p:txBody>
        </p:sp>
        <p:sp>
          <p:nvSpPr>
            <p:cNvPr id="9" name="TextBox 9"/>
            <p:cNvSpPr txBox="1"/>
            <p:nvPr/>
          </p:nvSpPr>
          <p:spPr>
            <a:xfrm>
              <a:off x="114300" y="19050"/>
              <a:ext cx="6799185" cy="679450"/>
            </a:xfrm>
            <a:prstGeom prst="rect">
              <a:avLst/>
            </a:prstGeom>
          </p:spPr>
          <p:txBody>
            <a:bodyPr lIns="50800" tIns="50800" rIns="50800" bIns="50800" rtlCol="0" anchor="ctr"/>
            <a:lstStyle/>
            <a:p>
              <a:pPr algn="ctr">
                <a:lnSpc>
                  <a:spcPts val="2376"/>
                </a:lnSpc>
              </a:pPr>
              <a:endParaRPr/>
            </a:p>
          </p:txBody>
        </p:sp>
      </p:grpSp>
      <p:grpSp>
        <p:nvGrpSpPr>
          <p:cNvPr id="10" name="Group 10"/>
          <p:cNvGrpSpPr/>
          <p:nvPr/>
        </p:nvGrpSpPr>
        <p:grpSpPr>
          <a:xfrm>
            <a:off x="4250769" y="2011565"/>
            <a:ext cx="11282820" cy="1267262"/>
            <a:chOff x="0" y="0"/>
            <a:chExt cx="8989073" cy="1009633"/>
          </a:xfrm>
        </p:grpSpPr>
        <p:sp>
          <p:nvSpPr>
            <p:cNvPr id="11" name="Freeform 11"/>
            <p:cNvSpPr/>
            <p:nvPr/>
          </p:nvSpPr>
          <p:spPr>
            <a:xfrm>
              <a:off x="1010" y="0"/>
              <a:ext cx="8987052" cy="1009633"/>
            </a:xfrm>
            <a:custGeom>
              <a:avLst/>
              <a:gdLst/>
              <a:ahLst/>
              <a:cxnLst/>
              <a:rect l="l" t="t" r="r" b="b"/>
              <a:pathLst>
                <a:path w="8987052" h="1009633">
                  <a:moveTo>
                    <a:pt x="8985244" y="511818"/>
                  </a:moveTo>
                  <a:lnTo>
                    <a:pt x="8787681" y="1002631"/>
                  </a:lnTo>
                  <a:cubicBezTo>
                    <a:pt x="8785978" y="1006862"/>
                    <a:pt x="8781875" y="1009633"/>
                    <a:pt x="8777315" y="1009633"/>
                  </a:cubicBezTo>
                  <a:lnTo>
                    <a:pt x="209738" y="1009633"/>
                  </a:lnTo>
                  <a:cubicBezTo>
                    <a:pt x="205177" y="1009633"/>
                    <a:pt x="201074" y="1006862"/>
                    <a:pt x="199372" y="1002631"/>
                  </a:cubicBezTo>
                  <a:lnTo>
                    <a:pt x="1808" y="511818"/>
                  </a:lnTo>
                  <a:cubicBezTo>
                    <a:pt x="0" y="507326"/>
                    <a:pt x="0" y="502307"/>
                    <a:pt x="1808" y="497815"/>
                  </a:cubicBezTo>
                  <a:lnTo>
                    <a:pt x="199372" y="7002"/>
                  </a:lnTo>
                  <a:cubicBezTo>
                    <a:pt x="201074" y="2771"/>
                    <a:pt x="205177" y="0"/>
                    <a:pt x="209738" y="0"/>
                  </a:cubicBezTo>
                  <a:lnTo>
                    <a:pt x="8777315" y="0"/>
                  </a:lnTo>
                  <a:cubicBezTo>
                    <a:pt x="8781875" y="0"/>
                    <a:pt x="8785978" y="2771"/>
                    <a:pt x="8787681" y="7002"/>
                  </a:cubicBezTo>
                  <a:lnTo>
                    <a:pt x="8985244" y="497815"/>
                  </a:lnTo>
                  <a:cubicBezTo>
                    <a:pt x="8987052" y="502307"/>
                    <a:pt x="8987052" y="507326"/>
                    <a:pt x="8985244" y="511818"/>
                  </a:cubicBezTo>
                  <a:close/>
                </a:path>
              </a:pathLst>
            </a:custGeom>
            <a:solidFill>
              <a:srgbClr val="FFFFFF"/>
            </a:solidFill>
            <a:ln w="57150" cap="sq">
              <a:solidFill>
                <a:srgbClr val="145DA0"/>
              </a:solidFill>
              <a:prstDash val="solid"/>
              <a:miter/>
            </a:ln>
          </p:spPr>
          <p:txBody>
            <a:bodyPr/>
            <a:lstStyle/>
            <a:p>
              <a:endParaRPr lang="en-US"/>
            </a:p>
          </p:txBody>
        </p:sp>
        <p:sp>
          <p:nvSpPr>
            <p:cNvPr id="12" name="TextBox 12"/>
            <p:cNvSpPr txBox="1"/>
            <p:nvPr/>
          </p:nvSpPr>
          <p:spPr>
            <a:xfrm>
              <a:off x="114300" y="19050"/>
              <a:ext cx="8760473" cy="990583"/>
            </a:xfrm>
            <a:prstGeom prst="rect">
              <a:avLst/>
            </a:prstGeom>
          </p:spPr>
          <p:txBody>
            <a:bodyPr lIns="50800" tIns="50800" rIns="50800" bIns="50800" rtlCol="0" anchor="ctr"/>
            <a:lstStyle/>
            <a:p>
              <a:pPr algn="ctr">
                <a:lnSpc>
                  <a:spcPts val="2376"/>
                </a:lnSpc>
              </a:pPr>
              <a:endParaRPr/>
            </a:p>
          </p:txBody>
        </p:sp>
      </p:grpSp>
      <p:grpSp>
        <p:nvGrpSpPr>
          <p:cNvPr id="13" name="Group 13"/>
          <p:cNvGrpSpPr/>
          <p:nvPr/>
        </p:nvGrpSpPr>
        <p:grpSpPr>
          <a:xfrm>
            <a:off x="3454540" y="1326461"/>
            <a:ext cx="1592458" cy="1368519"/>
            <a:chOff x="0" y="0"/>
            <a:chExt cx="812800" cy="698500"/>
          </a:xfrm>
        </p:grpSpPr>
        <p:sp>
          <p:nvSpPr>
            <p:cNvPr id="14" name="Freeform 14"/>
            <p:cNvSpPr/>
            <p:nvPr/>
          </p:nvSpPr>
          <p:spPr>
            <a:xfrm>
              <a:off x="10269" y="0"/>
              <a:ext cx="792262" cy="698500"/>
            </a:xfrm>
            <a:custGeom>
              <a:avLst/>
              <a:gdLst/>
              <a:ahLst/>
              <a:cxnLst/>
              <a:rect l="l" t="t" r="r" b="b"/>
              <a:pathLst>
                <a:path w="792262" h="698500">
                  <a:moveTo>
                    <a:pt x="775637" y="395473"/>
                  </a:moveTo>
                  <a:lnTo>
                    <a:pt x="626225" y="652277"/>
                  </a:lnTo>
                  <a:cubicBezTo>
                    <a:pt x="609574" y="680894"/>
                    <a:pt x="578962" y="698500"/>
                    <a:pt x="545853" y="698500"/>
                  </a:cubicBezTo>
                  <a:lnTo>
                    <a:pt x="246409" y="698500"/>
                  </a:lnTo>
                  <a:cubicBezTo>
                    <a:pt x="213300" y="698500"/>
                    <a:pt x="182688" y="680894"/>
                    <a:pt x="166037" y="652277"/>
                  </a:cubicBezTo>
                  <a:lnTo>
                    <a:pt x="16625" y="395473"/>
                  </a:lnTo>
                  <a:cubicBezTo>
                    <a:pt x="0" y="366900"/>
                    <a:pt x="0" y="331600"/>
                    <a:pt x="16625" y="303027"/>
                  </a:cubicBezTo>
                  <a:lnTo>
                    <a:pt x="166037" y="46223"/>
                  </a:lnTo>
                  <a:cubicBezTo>
                    <a:pt x="182688" y="17605"/>
                    <a:pt x="213300" y="0"/>
                    <a:pt x="246409" y="0"/>
                  </a:cubicBezTo>
                  <a:lnTo>
                    <a:pt x="545853" y="0"/>
                  </a:lnTo>
                  <a:cubicBezTo>
                    <a:pt x="578962" y="0"/>
                    <a:pt x="609574" y="17605"/>
                    <a:pt x="626225" y="46223"/>
                  </a:cubicBezTo>
                  <a:lnTo>
                    <a:pt x="775637" y="303027"/>
                  </a:lnTo>
                  <a:cubicBezTo>
                    <a:pt x="792262" y="331600"/>
                    <a:pt x="792262" y="366900"/>
                    <a:pt x="775637" y="395473"/>
                  </a:cubicBezTo>
                  <a:close/>
                </a:path>
              </a:pathLst>
            </a:custGeom>
            <a:solidFill>
              <a:srgbClr val="FFFFFF"/>
            </a:solidFill>
          </p:spPr>
          <p:txBody>
            <a:bodyPr/>
            <a:lstStyle/>
            <a:p>
              <a:endParaRPr lang="en-US"/>
            </a:p>
          </p:txBody>
        </p:sp>
        <p:sp>
          <p:nvSpPr>
            <p:cNvPr id="15" name="TextBox 15"/>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16" name="Group 16"/>
          <p:cNvGrpSpPr/>
          <p:nvPr/>
        </p:nvGrpSpPr>
        <p:grpSpPr>
          <a:xfrm>
            <a:off x="3518686" y="1382431"/>
            <a:ext cx="1464166" cy="1258268"/>
            <a:chOff x="0" y="0"/>
            <a:chExt cx="812800" cy="698500"/>
          </a:xfrm>
        </p:grpSpPr>
        <p:sp>
          <p:nvSpPr>
            <p:cNvPr id="17" name="Freeform 17"/>
            <p:cNvSpPr/>
            <p:nvPr/>
          </p:nvSpPr>
          <p:spPr>
            <a:xfrm>
              <a:off x="11169" y="0"/>
              <a:ext cx="790462" cy="698500"/>
            </a:xfrm>
            <a:custGeom>
              <a:avLst/>
              <a:gdLst/>
              <a:ahLst/>
              <a:cxnLst/>
              <a:rect l="l" t="t" r="r" b="b"/>
              <a:pathLst>
                <a:path w="790462" h="698500">
                  <a:moveTo>
                    <a:pt x="772381" y="399524"/>
                  </a:moveTo>
                  <a:lnTo>
                    <a:pt x="627681" y="648226"/>
                  </a:lnTo>
                  <a:cubicBezTo>
                    <a:pt x="609572" y="679352"/>
                    <a:pt x="576278" y="698500"/>
                    <a:pt x="540267" y="698500"/>
                  </a:cubicBezTo>
                  <a:lnTo>
                    <a:pt x="250195" y="698500"/>
                  </a:lnTo>
                  <a:cubicBezTo>
                    <a:pt x="214184" y="698500"/>
                    <a:pt x="180890" y="679352"/>
                    <a:pt x="162781" y="648226"/>
                  </a:cubicBezTo>
                  <a:lnTo>
                    <a:pt x="18081" y="399524"/>
                  </a:lnTo>
                  <a:cubicBezTo>
                    <a:pt x="0" y="368447"/>
                    <a:pt x="0" y="330054"/>
                    <a:pt x="18081" y="298976"/>
                  </a:cubicBezTo>
                  <a:lnTo>
                    <a:pt x="162781" y="50274"/>
                  </a:lnTo>
                  <a:cubicBezTo>
                    <a:pt x="180890" y="19148"/>
                    <a:pt x="214184" y="0"/>
                    <a:pt x="250195" y="0"/>
                  </a:cubicBezTo>
                  <a:lnTo>
                    <a:pt x="540267" y="0"/>
                  </a:lnTo>
                  <a:cubicBezTo>
                    <a:pt x="576278" y="0"/>
                    <a:pt x="609572" y="19148"/>
                    <a:pt x="627681" y="50274"/>
                  </a:cubicBezTo>
                  <a:lnTo>
                    <a:pt x="772381" y="298976"/>
                  </a:lnTo>
                  <a:cubicBezTo>
                    <a:pt x="790462" y="330054"/>
                    <a:pt x="790462" y="368447"/>
                    <a:pt x="772381" y="399524"/>
                  </a:cubicBezTo>
                  <a:close/>
                </a:path>
              </a:pathLst>
            </a:custGeom>
            <a:solidFill>
              <a:srgbClr val="3275C5"/>
            </a:solidFill>
          </p:spPr>
          <p:txBody>
            <a:bodyPr/>
            <a:lstStyle/>
            <a:p>
              <a:endParaRPr lang="en-US"/>
            </a:p>
          </p:txBody>
        </p:sp>
        <p:sp>
          <p:nvSpPr>
            <p:cNvPr id="18" name="TextBox 18"/>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19" name="Freeform 19"/>
          <p:cNvSpPr/>
          <p:nvPr/>
        </p:nvSpPr>
        <p:spPr>
          <a:xfrm>
            <a:off x="3878996" y="1622798"/>
            <a:ext cx="833817" cy="777534"/>
          </a:xfrm>
          <a:custGeom>
            <a:avLst/>
            <a:gdLst/>
            <a:ahLst/>
            <a:cxnLst/>
            <a:rect l="l" t="t" r="r" b="b"/>
            <a:pathLst>
              <a:path w="833817" h="777534">
                <a:moveTo>
                  <a:pt x="0" y="0"/>
                </a:moveTo>
                <a:lnTo>
                  <a:pt x="833817" y="0"/>
                </a:lnTo>
                <a:lnTo>
                  <a:pt x="833817" y="777534"/>
                </a:lnTo>
                <a:lnTo>
                  <a:pt x="0" y="777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5106107" y="1654799"/>
            <a:ext cx="5407487"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KHẢ NĂNG TỰ TẠO VÀ QUẢN LÝ DASHBOARD</a:t>
            </a:r>
          </a:p>
        </p:txBody>
      </p:sp>
      <p:sp>
        <p:nvSpPr>
          <p:cNvPr id="21" name="TextBox 21"/>
          <p:cNvSpPr txBox="1"/>
          <p:nvPr/>
        </p:nvSpPr>
        <p:spPr>
          <a:xfrm>
            <a:off x="5106107" y="2164221"/>
            <a:ext cx="10146390" cy="87630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Người dùng có khả năng truy cập vào nguồn dữ liệu, tự chọn các chỉ số và biểu đồ phù hợp, cũng như sắp xếp các biểu đồ vào 1 Dashboard mà không cần có kiến thức lập trình</a:t>
            </a:r>
          </a:p>
        </p:txBody>
      </p:sp>
      <p:grpSp>
        <p:nvGrpSpPr>
          <p:cNvPr id="22" name="Group 22"/>
          <p:cNvGrpSpPr/>
          <p:nvPr/>
        </p:nvGrpSpPr>
        <p:grpSpPr>
          <a:xfrm>
            <a:off x="5554178" y="3577358"/>
            <a:ext cx="6376382" cy="629134"/>
            <a:chOff x="0" y="0"/>
            <a:chExt cx="7079418" cy="698500"/>
          </a:xfrm>
        </p:grpSpPr>
        <p:sp>
          <p:nvSpPr>
            <p:cNvPr id="23" name="Freeform 23"/>
            <p:cNvSpPr/>
            <p:nvPr/>
          </p:nvSpPr>
          <p:spPr>
            <a:xfrm>
              <a:off x="2565" y="0"/>
              <a:ext cx="7074289" cy="698500"/>
            </a:xfrm>
            <a:custGeom>
              <a:avLst/>
              <a:gdLst/>
              <a:ahLst/>
              <a:cxnLst/>
              <a:rect l="l" t="t" r="r" b="b"/>
              <a:pathLst>
                <a:path w="7074289" h="698500">
                  <a:moveTo>
                    <a:pt x="7070137" y="360794"/>
                  </a:moveTo>
                  <a:lnTo>
                    <a:pt x="6880370" y="686956"/>
                  </a:lnTo>
                  <a:cubicBezTo>
                    <a:pt x="6876211" y="694103"/>
                    <a:pt x="6868566" y="698500"/>
                    <a:pt x="6860297" y="698500"/>
                  </a:cubicBezTo>
                  <a:lnTo>
                    <a:pt x="213991" y="698500"/>
                  </a:lnTo>
                  <a:cubicBezTo>
                    <a:pt x="205722" y="698500"/>
                    <a:pt x="198077" y="694103"/>
                    <a:pt x="193919" y="686956"/>
                  </a:cubicBezTo>
                  <a:lnTo>
                    <a:pt x="4152" y="360794"/>
                  </a:lnTo>
                  <a:cubicBezTo>
                    <a:pt x="0" y="353658"/>
                    <a:pt x="0" y="344842"/>
                    <a:pt x="4152" y="337706"/>
                  </a:cubicBezTo>
                  <a:lnTo>
                    <a:pt x="193919" y="11544"/>
                  </a:lnTo>
                  <a:cubicBezTo>
                    <a:pt x="198077" y="4397"/>
                    <a:pt x="205722" y="0"/>
                    <a:pt x="213991" y="0"/>
                  </a:cubicBezTo>
                  <a:lnTo>
                    <a:pt x="6860297" y="0"/>
                  </a:lnTo>
                  <a:cubicBezTo>
                    <a:pt x="6868566" y="0"/>
                    <a:pt x="6876211" y="4397"/>
                    <a:pt x="6880370" y="11544"/>
                  </a:cubicBezTo>
                  <a:lnTo>
                    <a:pt x="7070137" y="337706"/>
                  </a:lnTo>
                  <a:cubicBezTo>
                    <a:pt x="7074288" y="344842"/>
                    <a:pt x="7074288" y="353658"/>
                    <a:pt x="7070137" y="360794"/>
                  </a:cubicBezTo>
                  <a:close/>
                </a:path>
              </a:pathLst>
            </a:custGeom>
            <a:solidFill>
              <a:srgbClr val="3275C5"/>
            </a:solidFill>
          </p:spPr>
          <p:txBody>
            <a:bodyPr/>
            <a:lstStyle/>
            <a:p>
              <a:endParaRPr lang="en-US"/>
            </a:p>
          </p:txBody>
        </p:sp>
        <p:sp>
          <p:nvSpPr>
            <p:cNvPr id="24" name="TextBox 24"/>
            <p:cNvSpPr txBox="1"/>
            <p:nvPr/>
          </p:nvSpPr>
          <p:spPr>
            <a:xfrm>
              <a:off x="114300" y="19050"/>
              <a:ext cx="6850818" cy="679450"/>
            </a:xfrm>
            <a:prstGeom prst="rect">
              <a:avLst/>
            </a:prstGeom>
          </p:spPr>
          <p:txBody>
            <a:bodyPr lIns="50800" tIns="50800" rIns="50800" bIns="50800" rtlCol="0" anchor="ctr"/>
            <a:lstStyle/>
            <a:p>
              <a:pPr algn="ctr">
                <a:lnSpc>
                  <a:spcPts val="2376"/>
                </a:lnSpc>
              </a:pPr>
              <a:endParaRPr/>
            </a:p>
          </p:txBody>
        </p:sp>
      </p:grpSp>
      <p:grpSp>
        <p:nvGrpSpPr>
          <p:cNvPr id="25" name="Group 25"/>
          <p:cNvGrpSpPr/>
          <p:nvPr/>
        </p:nvGrpSpPr>
        <p:grpSpPr>
          <a:xfrm>
            <a:off x="5509042" y="3992506"/>
            <a:ext cx="11327449" cy="1243904"/>
            <a:chOff x="0" y="0"/>
            <a:chExt cx="9024629" cy="991024"/>
          </a:xfrm>
        </p:grpSpPr>
        <p:sp>
          <p:nvSpPr>
            <p:cNvPr id="26" name="Freeform 26"/>
            <p:cNvSpPr/>
            <p:nvPr/>
          </p:nvSpPr>
          <p:spPr>
            <a:xfrm>
              <a:off x="1025" y="0"/>
              <a:ext cx="9022580" cy="991024"/>
            </a:xfrm>
            <a:custGeom>
              <a:avLst/>
              <a:gdLst/>
              <a:ahLst/>
              <a:cxnLst/>
              <a:rect l="l" t="t" r="r" b="b"/>
              <a:pathLst>
                <a:path w="9022580" h="991024">
                  <a:moveTo>
                    <a:pt x="9020751" y="502468"/>
                  </a:moveTo>
                  <a:lnTo>
                    <a:pt x="8823257" y="984068"/>
                  </a:lnTo>
                  <a:cubicBezTo>
                    <a:pt x="8821531" y="988276"/>
                    <a:pt x="8817434" y="991024"/>
                    <a:pt x="8812886" y="991024"/>
                  </a:cubicBezTo>
                  <a:lnTo>
                    <a:pt x="209693" y="991024"/>
                  </a:lnTo>
                  <a:cubicBezTo>
                    <a:pt x="205145" y="991024"/>
                    <a:pt x="201048" y="988276"/>
                    <a:pt x="199322" y="984068"/>
                  </a:cubicBezTo>
                  <a:lnTo>
                    <a:pt x="1828" y="502468"/>
                  </a:lnTo>
                  <a:cubicBezTo>
                    <a:pt x="0" y="498011"/>
                    <a:pt x="0" y="493013"/>
                    <a:pt x="1828" y="488556"/>
                  </a:cubicBezTo>
                  <a:lnTo>
                    <a:pt x="199322" y="6956"/>
                  </a:lnTo>
                  <a:cubicBezTo>
                    <a:pt x="201048" y="2748"/>
                    <a:pt x="205145" y="0"/>
                    <a:pt x="209693" y="0"/>
                  </a:cubicBezTo>
                  <a:lnTo>
                    <a:pt x="8812886" y="0"/>
                  </a:lnTo>
                  <a:cubicBezTo>
                    <a:pt x="8817434" y="0"/>
                    <a:pt x="8821531" y="2748"/>
                    <a:pt x="8823257" y="6956"/>
                  </a:cubicBezTo>
                  <a:lnTo>
                    <a:pt x="9020751" y="488556"/>
                  </a:lnTo>
                  <a:cubicBezTo>
                    <a:pt x="9022579" y="493013"/>
                    <a:pt x="9022579" y="498011"/>
                    <a:pt x="9020751" y="502468"/>
                  </a:cubicBezTo>
                  <a:close/>
                </a:path>
              </a:pathLst>
            </a:custGeom>
            <a:solidFill>
              <a:srgbClr val="FFFFFF"/>
            </a:solidFill>
            <a:ln w="57150" cap="sq">
              <a:solidFill>
                <a:srgbClr val="145DA0"/>
              </a:solidFill>
              <a:prstDash val="solid"/>
              <a:miter/>
            </a:ln>
          </p:spPr>
          <p:txBody>
            <a:bodyPr/>
            <a:lstStyle/>
            <a:p>
              <a:endParaRPr lang="en-US"/>
            </a:p>
          </p:txBody>
        </p:sp>
        <p:sp>
          <p:nvSpPr>
            <p:cNvPr id="27" name="TextBox 27"/>
            <p:cNvSpPr txBox="1"/>
            <p:nvPr/>
          </p:nvSpPr>
          <p:spPr>
            <a:xfrm>
              <a:off x="114300" y="19050"/>
              <a:ext cx="8796029" cy="971974"/>
            </a:xfrm>
            <a:prstGeom prst="rect">
              <a:avLst/>
            </a:prstGeom>
          </p:spPr>
          <p:txBody>
            <a:bodyPr lIns="50800" tIns="50800" rIns="50800" bIns="50800" rtlCol="0" anchor="ctr"/>
            <a:lstStyle/>
            <a:p>
              <a:pPr algn="ctr">
                <a:lnSpc>
                  <a:spcPts val="2376"/>
                </a:lnSpc>
              </a:pPr>
              <a:endParaRPr/>
            </a:p>
          </p:txBody>
        </p:sp>
      </p:grpSp>
      <p:grpSp>
        <p:nvGrpSpPr>
          <p:cNvPr id="28" name="Group 28"/>
          <p:cNvGrpSpPr/>
          <p:nvPr/>
        </p:nvGrpSpPr>
        <p:grpSpPr>
          <a:xfrm>
            <a:off x="4712813" y="3307402"/>
            <a:ext cx="1592458" cy="1368519"/>
            <a:chOff x="0" y="0"/>
            <a:chExt cx="812800" cy="698500"/>
          </a:xfrm>
        </p:grpSpPr>
        <p:sp>
          <p:nvSpPr>
            <p:cNvPr id="29" name="Freeform 29"/>
            <p:cNvSpPr/>
            <p:nvPr/>
          </p:nvSpPr>
          <p:spPr>
            <a:xfrm>
              <a:off x="10269" y="0"/>
              <a:ext cx="792262" cy="698500"/>
            </a:xfrm>
            <a:custGeom>
              <a:avLst/>
              <a:gdLst/>
              <a:ahLst/>
              <a:cxnLst/>
              <a:rect l="l" t="t" r="r" b="b"/>
              <a:pathLst>
                <a:path w="792262" h="698500">
                  <a:moveTo>
                    <a:pt x="775637" y="395473"/>
                  </a:moveTo>
                  <a:lnTo>
                    <a:pt x="626225" y="652277"/>
                  </a:lnTo>
                  <a:cubicBezTo>
                    <a:pt x="609574" y="680894"/>
                    <a:pt x="578962" y="698500"/>
                    <a:pt x="545853" y="698500"/>
                  </a:cubicBezTo>
                  <a:lnTo>
                    <a:pt x="246409" y="698500"/>
                  </a:lnTo>
                  <a:cubicBezTo>
                    <a:pt x="213300" y="698500"/>
                    <a:pt x="182688" y="680894"/>
                    <a:pt x="166037" y="652277"/>
                  </a:cubicBezTo>
                  <a:lnTo>
                    <a:pt x="16625" y="395473"/>
                  </a:lnTo>
                  <a:cubicBezTo>
                    <a:pt x="0" y="366900"/>
                    <a:pt x="0" y="331600"/>
                    <a:pt x="16625" y="303027"/>
                  </a:cubicBezTo>
                  <a:lnTo>
                    <a:pt x="166037" y="46223"/>
                  </a:lnTo>
                  <a:cubicBezTo>
                    <a:pt x="182688" y="17605"/>
                    <a:pt x="213300" y="0"/>
                    <a:pt x="246409" y="0"/>
                  </a:cubicBezTo>
                  <a:lnTo>
                    <a:pt x="545853" y="0"/>
                  </a:lnTo>
                  <a:cubicBezTo>
                    <a:pt x="578962" y="0"/>
                    <a:pt x="609574" y="17605"/>
                    <a:pt x="626225" y="46223"/>
                  </a:cubicBezTo>
                  <a:lnTo>
                    <a:pt x="775637" y="303027"/>
                  </a:lnTo>
                  <a:cubicBezTo>
                    <a:pt x="792262" y="331600"/>
                    <a:pt x="792262" y="366900"/>
                    <a:pt x="775637" y="395473"/>
                  </a:cubicBezTo>
                  <a:close/>
                </a:path>
              </a:pathLst>
            </a:custGeom>
            <a:solidFill>
              <a:srgbClr val="FFFFFF"/>
            </a:solidFill>
          </p:spPr>
          <p:txBody>
            <a:bodyPr/>
            <a:lstStyle/>
            <a:p>
              <a:endParaRPr lang="en-US"/>
            </a:p>
          </p:txBody>
        </p:sp>
        <p:sp>
          <p:nvSpPr>
            <p:cNvPr id="30" name="TextBox 30"/>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31" name="Group 31"/>
          <p:cNvGrpSpPr/>
          <p:nvPr/>
        </p:nvGrpSpPr>
        <p:grpSpPr>
          <a:xfrm>
            <a:off x="4776959" y="3363372"/>
            <a:ext cx="1464166" cy="1258268"/>
            <a:chOff x="0" y="0"/>
            <a:chExt cx="812800" cy="698500"/>
          </a:xfrm>
        </p:grpSpPr>
        <p:sp>
          <p:nvSpPr>
            <p:cNvPr id="32" name="Freeform 32"/>
            <p:cNvSpPr/>
            <p:nvPr/>
          </p:nvSpPr>
          <p:spPr>
            <a:xfrm>
              <a:off x="11169" y="0"/>
              <a:ext cx="790462" cy="698500"/>
            </a:xfrm>
            <a:custGeom>
              <a:avLst/>
              <a:gdLst/>
              <a:ahLst/>
              <a:cxnLst/>
              <a:rect l="l" t="t" r="r" b="b"/>
              <a:pathLst>
                <a:path w="790462" h="698500">
                  <a:moveTo>
                    <a:pt x="772381" y="399524"/>
                  </a:moveTo>
                  <a:lnTo>
                    <a:pt x="627681" y="648226"/>
                  </a:lnTo>
                  <a:cubicBezTo>
                    <a:pt x="609572" y="679352"/>
                    <a:pt x="576278" y="698500"/>
                    <a:pt x="540267" y="698500"/>
                  </a:cubicBezTo>
                  <a:lnTo>
                    <a:pt x="250195" y="698500"/>
                  </a:lnTo>
                  <a:cubicBezTo>
                    <a:pt x="214184" y="698500"/>
                    <a:pt x="180890" y="679352"/>
                    <a:pt x="162781" y="648226"/>
                  </a:cubicBezTo>
                  <a:lnTo>
                    <a:pt x="18081" y="399524"/>
                  </a:lnTo>
                  <a:cubicBezTo>
                    <a:pt x="0" y="368447"/>
                    <a:pt x="0" y="330054"/>
                    <a:pt x="18081" y="298976"/>
                  </a:cubicBezTo>
                  <a:lnTo>
                    <a:pt x="162781" y="50274"/>
                  </a:lnTo>
                  <a:cubicBezTo>
                    <a:pt x="180890" y="19148"/>
                    <a:pt x="214184" y="0"/>
                    <a:pt x="250195" y="0"/>
                  </a:cubicBezTo>
                  <a:lnTo>
                    <a:pt x="540267" y="0"/>
                  </a:lnTo>
                  <a:cubicBezTo>
                    <a:pt x="576278" y="0"/>
                    <a:pt x="609572" y="19148"/>
                    <a:pt x="627681" y="50274"/>
                  </a:cubicBezTo>
                  <a:lnTo>
                    <a:pt x="772381" y="298976"/>
                  </a:lnTo>
                  <a:cubicBezTo>
                    <a:pt x="790462" y="330054"/>
                    <a:pt x="790462" y="368447"/>
                    <a:pt x="772381" y="399524"/>
                  </a:cubicBezTo>
                  <a:close/>
                </a:path>
              </a:pathLst>
            </a:custGeom>
            <a:solidFill>
              <a:srgbClr val="3275C5"/>
            </a:solidFill>
          </p:spPr>
          <p:txBody>
            <a:bodyPr/>
            <a:lstStyle/>
            <a:p>
              <a:endParaRPr lang="en-US"/>
            </a:p>
          </p:txBody>
        </p:sp>
        <p:sp>
          <p:nvSpPr>
            <p:cNvPr id="33" name="TextBox 33"/>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34" name="TextBox 34"/>
          <p:cNvSpPr txBox="1"/>
          <p:nvPr/>
        </p:nvSpPr>
        <p:spPr>
          <a:xfrm>
            <a:off x="6241126" y="4216017"/>
            <a:ext cx="10146390" cy="87630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Superset hỗ trợ kết nối với nhiều nguồn dữ liệu từ cơ sở dữ liệu quan hệ, CLoud đến các hệ thống dữ liệu phi cấu trúc. Người dùng có khả năng kết nối với dữ liệu mà họ có quyền truy cập, sau đó dễ dàng xử lý và tạo các bảng hoặc biểu đồ từ dữ liệu đó</a:t>
            </a:r>
          </a:p>
        </p:txBody>
      </p:sp>
      <p:sp>
        <p:nvSpPr>
          <p:cNvPr id="35" name="TextBox 35"/>
          <p:cNvSpPr txBox="1"/>
          <p:nvPr/>
        </p:nvSpPr>
        <p:spPr>
          <a:xfrm>
            <a:off x="6364380" y="3666549"/>
            <a:ext cx="6079126"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TRUY CẬP VÀ XỬ LÝ DỮ LIỆU TỪ NHIỀU NGUỒN</a:t>
            </a:r>
          </a:p>
        </p:txBody>
      </p:sp>
      <p:grpSp>
        <p:nvGrpSpPr>
          <p:cNvPr id="36" name="Group 36"/>
          <p:cNvGrpSpPr/>
          <p:nvPr/>
        </p:nvGrpSpPr>
        <p:grpSpPr>
          <a:xfrm>
            <a:off x="6589867" y="5649242"/>
            <a:ext cx="5163935" cy="629134"/>
            <a:chOff x="0" y="0"/>
            <a:chExt cx="5733291" cy="698500"/>
          </a:xfrm>
        </p:grpSpPr>
        <p:sp>
          <p:nvSpPr>
            <p:cNvPr id="37" name="Freeform 37"/>
            <p:cNvSpPr/>
            <p:nvPr/>
          </p:nvSpPr>
          <p:spPr>
            <a:xfrm>
              <a:off x="3167" y="0"/>
              <a:ext cx="5726957" cy="698500"/>
            </a:xfrm>
            <a:custGeom>
              <a:avLst/>
              <a:gdLst/>
              <a:ahLst/>
              <a:cxnLst/>
              <a:rect l="l" t="t" r="r" b="b"/>
              <a:pathLst>
                <a:path w="5726957" h="698500">
                  <a:moveTo>
                    <a:pt x="5721830" y="363504"/>
                  </a:moveTo>
                  <a:lnTo>
                    <a:pt x="5535217" y="684246"/>
                  </a:lnTo>
                  <a:cubicBezTo>
                    <a:pt x="5530082" y="693071"/>
                    <a:pt x="5520642" y="698500"/>
                    <a:pt x="5510432" y="698500"/>
                  </a:cubicBezTo>
                  <a:lnTo>
                    <a:pt x="216525" y="698500"/>
                  </a:lnTo>
                  <a:cubicBezTo>
                    <a:pt x="206314" y="698500"/>
                    <a:pt x="196874" y="693071"/>
                    <a:pt x="191740" y="684246"/>
                  </a:cubicBezTo>
                  <a:lnTo>
                    <a:pt x="5126" y="363504"/>
                  </a:lnTo>
                  <a:cubicBezTo>
                    <a:pt x="0" y="354693"/>
                    <a:pt x="0" y="343807"/>
                    <a:pt x="5126" y="334996"/>
                  </a:cubicBezTo>
                  <a:lnTo>
                    <a:pt x="191740" y="14254"/>
                  </a:lnTo>
                  <a:cubicBezTo>
                    <a:pt x="196874" y="5429"/>
                    <a:pt x="206314" y="0"/>
                    <a:pt x="216525" y="0"/>
                  </a:cubicBezTo>
                  <a:lnTo>
                    <a:pt x="5510432" y="0"/>
                  </a:lnTo>
                  <a:cubicBezTo>
                    <a:pt x="5520642" y="0"/>
                    <a:pt x="5530082" y="5429"/>
                    <a:pt x="5535217" y="14254"/>
                  </a:cubicBezTo>
                  <a:lnTo>
                    <a:pt x="5721830" y="334996"/>
                  </a:lnTo>
                  <a:cubicBezTo>
                    <a:pt x="5726957" y="343807"/>
                    <a:pt x="5726957" y="354693"/>
                    <a:pt x="5721830" y="363504"/>
                  </a:cubicBezTo>
                  <a:close/>
                </a:path>
              </a:pathLst>
            </a:custGeom>
            <a:solidFill>
              <a:srgbClr val="3275C5"/>
            </a:solidFill>
          </p:spPr>
          <p:txBody>
            <a:bodyPr/>
            <a:lstStyle/>
            <a:p>
              <a:endParaRPr lang="en-US"/>
            </a:p>
          </p:txBody>
        </p:sp>
        <p:sp>
          <p:nvSpPr>
            <p:cNvPr id="38" name="TextBox 38"/>
            <p:cNvSpPr txBox="1"/>
            <p:nvPr/>
          </p:nvSpPr>
          <p:spPr>
            <a:xfrm>
              <a:off x="114300" y="19050"/>
              <a:ext cx="5504691" cy="679450"/>
            </a:xfrm>
            <a:prstGeom prst="rect">
              <a:avLst/>
            </a:prstGeom>
          </p:spPr>
          <p:txBody>
            <a:bodyPr lIns="50800" tIns="50800" rIns="50800" bIns="50800" rtlCol="0" anchor="ctr"/>
            <a:lstStyle/>
            <a:p>
              <a:pPr algn="ctr">
                <a:lnSpc>
                  <a:spcPts val="2376"/>
                </a:lnSpc>
              </a:pPr>
              <a:endParaRPr/>
            </a:p>
          </p:txBody>
        </p:sp>
      </p:grpSp>
      <p:grpSp>
        <p:nvGrpSpPr>
          <p:cNvPr id="39" name="Group 39"/>
          <p:cNvGrpSpPr/>
          <p:nvPr/>
        </p:nvGrpSpPr>
        <p:grpSpPr>
          <a:xfrm>
            <a:off x="6545702" y="6083879"/>
            <a:ext cx="11345949" cy="1330050"/>
            <a:chOff x="0" y="0"/>
            <a:chExt cx="9039368" cy="1059657"/>
          </a:xfrm>
        </p:grpSpPr>
        <p:sp>
          <p:nvSpPr>
            <p:cNvPr id="40" name="Freeform 40"/>
            <p:cNvSpPr/>
            <p:nvPr/>
          </p:nvSpPr>
          <p:spPr>
            <a:xfrm>
              <a:off x="957" y="0"/>
              <a:ext cx="9037454" cy="1059657"/>
            </a:xfrm>
            <a:custGeom>
              <a:avLst/>
              <a:gdLst/>
              <a:ahLst/>
              <a:cxnLst/>
              <a:rect l="l" t="t" r="r" b="b"/>
              <a:pathLst>
                <a:path w="9037454" h="1059657">
                  <a:moveTo>
                    <a:pt x="9035724" y="536836"/>
                  </a:moveTo>
                  <a:lnTo>
                    <a:pt x="8837899" y="1052648"/>
                  </a:lnTo>
                  <a:cubicBezTo>
                    <a:pt x="8836280" y="1056870"/>
                    <a:pt x="8832227" y="1059657"/>
                    <a:pt x="8827706" y="1059657"/>
                  </a:cubicBezTo>
                  <a:lnTo>
                    <a:pt x="209749" y="1059657"/>
                  </a:lnTo>
                  <a:cubicBezTo>
                    <a:pt x="205228" y="1059657"/>
                    <a:pt x="201174" y="1056870"/>
                    <a:pt x="199555" y="1052648"/>
                  </a:cubicBezTo>
                  <a:lnTo>
                    <a:pt x="1731" y="536836"/>
                  </a:lnTo>
                  <a:cubicBezTo>
                    <a:pt x="0" y="532325"/>
                    <a:pt x="0" y="527332"/>
                    <a:pt x="1731" y="522820"/>
                  </a:cubicBezTo>
                  <a:lnTo>
                    <a:pt x="199555" y="7008"/>
                  </a:lnTo>
                  <a:cubicBezTo>
                    <a:pt x="201174" y="2787"/>
                    <a:pt x="205228" y="0"/>
                    <a:pt x="209749" y="0"/>
                  </a:cubicBezTo>
                  <a:lnTo>
                    <a:pt x="8827706" y="0"/>
                  </a:lnTo>
                  <a:cubicBezTo>
                    <a:pt x="8832227" y="0"/>
                    <a:pt x="8836280" y="2787"/>
                    <a:pt x="8837899" y="7008"/>
                  </a:cubicBezTo>
                  <a:lnTo>
                    <a:pt x="9035724" y="522820"/>
                  </a:lnTo>
                  <a:cubicBezTo>
                    <a:pt x="9037454" y="527332"/>
                    <a:pt x="9037454" y="532325"/>
                    <a:pt x="9035724" y="536836"/>
                  </a:cubicBezTo>
                  <a:close/>
                </a:path>
              </a:pathLst>
            </a:custGeom>
            <a:solidFill>
              <a:srgbClr val="FFFFFF"/>
            </a:solidFill>
            <a:ln w="57150" cap="sq">
              <a:solidFill>
                <a:srgbClr val="145DA0"/>
              </a:solidFill>
              <a:prstDash val="solid"/>
              <a:miter/>
            </a:ln>
          </p:spPr>
          <p:txBody>
            <a:bodyPr/>
            <a:lstStyle/>
            <a:p>
              <a:endParaRPr lang="en-US"/>
            </a:p>
          </p:txBody>
        </p:sp>
        <p:sp>
          <p:nvSpPr>
            <p:cNvPr id="41" name="TextBox 41"/>
            <p:cNvSpPr txBox="1"/>
            <p:nvPr/>
          </p:nvSpPr>
          <p:spPr>
            <a:xfrm>
              <a:off x="114300" y="19050"/>
              <a:ext cx="8810768" cy="1040607"/>
            </a:xfrm>
            <a:prstGeom prst="rect">
              <a:avLst/>
            </a:prstGeom>
          </p:spPr>
          <p:txBody>
            <a:bodyPr lIns="50800" tIns="50800" rIns="50800" bIns="50800" rtlCol="0" anchor="ctr"/>
            <a:lstStyle/>
            <a:p>
              <a:pPr algn="ctr">
                <a:lnSpc>
                  <a:spcPts val="2376"/>
                </a:lnSpc>
              </a:pPr>
              <a:endParaRPr/>
            </a:p>
          </p:txBody>
        </p:sp>
      </p:grpSp>
      <p:grpSp>
        <p:nvGrpSpPr>
          <p:cNvPr id="42" name="Group 42"/>
          <p:cNvGrpSpPr/>
          <p:nvPr/>
        </p:nvGrpSpPr>
        <p:grpSpPr>
          <a:xfrm>
            <a:off x="5766591" y="5379285"/>
            <a:ext cx="1558223" cy="1368519"/>
            <a:chOff x="0" y="0"/>
            <a:chExt cx="795326" cy="698500"/>
          </a:xfrm>
        </p:grpSpPr>
        <p:sp>
          <p:nvSpPr>
            <p:cNvPr id="43" name="Freeform 43"/>
            <p:cNvSpPr/>
            <p:nvPr/>
          </p:nvSpPr>
          <p:spPr>
            <a:xfrm>
              <a:off x="10495" y="0"/>
              <a:ext cx="774337" cy="698500"/>
            </a:xfrm>
            <a:custGeom>
              <a:avLst/>
              <a:gdLst/>
              <a:ahLst/>
              <a:cxnLst/>
              <a:rect l="l" t="t" r="r" b="b"/>
              <a:pathLst>
                <a:path w="774337" h="698500">
                  <a:moveTo>
                    <a:pt x="757347" y="396489"/>
                  </a:moveTo>
                  <a:lnTo>
                    <a:pt x="609116" y="651261"/>
                  </a:lnTo>
                  <a:cubicBezTo>
                    <a:pt x="592100" y="680508"/>
                    <a:pt x="560815" y="698500"/>
                    <a:pt x="526979" y="698500"/>
                  </a:cubicBezTo>
                  <a:lnTo>
                    <a:pt x="247358" y="698500"/>
                  </a:lnTo>
                  <a:cubicBezTo>
                    <a:pt x="213521" y="698500"/>
                    <a:pt x="182237" y="680508"/>
                    <a:pt x="165221" y="651261"/>
                  </a:cubicBezTo>
                  <a:lnTo>
                    <a:pt x="16989" y="396489"/>
                  </a:lnTo>
                  <a:cubicBezTo>
                    <a:pt x="0" y="367288"/>
                    <a:pt x="0" y="331212"/>
                    <a:pt x="16989" y="302011"/>
                  </a:cubicBezTo>
                  <a:lnTo>
                    <a:pt x="165221" y="47239"/>
                  </a:lnTo>
                  <a:cubicBezTo>
                    <a:pt x="182237" y="17992"/>
                    <a:pt x="213521" y="0"/>
                    <a:pt x="247358" y="0"/>
                  </a:cubicBezTo>
                  <a:lnTo>
                    <a:pt x="526979" y="0"/>
                  </a:lnTo>
                  <a:cubicBezTo>
                    <a:pt x="560815" y="0"/>
                    <a:pt x="592100" y="17992"/>
                    <a:pt x="609116" y="47239"/>
                  </a:cubicBezTo>
                  <a:lnTo>
                    <a:pt x="757347" y="302011"/>
                  </a:lnTo>
                  <a:cubicBezTo>
                    <a:pt x="774337" y="331212"/>
                    <a:pt x="774337" y="367288"/>
                    <a:pt x="757347" y="396489"/>
                  </a:cubicBezTo>
                  <a:close/>
                </a:path>
              </a:pathLst>
            </a:custGeom>
            <a:solidFill>
              <a:srgbClr val="FFFFFF"/>
            </a:solidFill>
          </p:spPr>
          <p:txBody>
            <a:bodyPr/>
            <a:lstStyle/>
            <a:p>
              <a:endParaRPr lang="en-US"/>
            </a:p>
          </p:txBody>
        </p:sp>
        <p:sp>
          <p:nvSpPr>
            <p:cNvPr id="44" name="TextBox 44"/>
            <p:cNvSpPr txBox="1"/>
            <p:nvPr/>
          </p:nvSpPr>
          <p:spPr>
            <a:xfrm>
              <a:off x="114300" y="19050"/>
              <a:ext cx="566726" cy="679450"/>
            </a:xfrm>
            <a:prstGeom prst="rect">
              <a:avLst/>
            </a:prstGeom>
          </p:spPr>
          <p:txBody>
            <a:bodyPr lIns="50800" tIns="50800" rIns="50800" bIns="50800" rtlCol="0" anchor="ctr"/>
            <a:lstStyle/>
            <a:p>
              <a:pPr algn="ctr">
                <a:lnSpc>
                  <a:spcPts val="2376"/>
                </a:lnSpc>
              </a:pPr>
              <a:endParaRPr/>
            </a:p>
          </p:txBody>
        </p:sp>
      </p:grpSp>
      <p:grpSp>
        <p:nvGrpSpPr>
          <p:cNvPr id="45" name="Group 45"/>
          <p:cNvGrpSpPr/>
          <p:nvPr/>
        </p:nvGrpSpPr>
        <p:grpSpPr>
          <a:xfrm>
            <a:off x="5829358" y="5435256"/>
            <a:ext cx="1432690" cy="1258268"/>
            <a:chOff x="0" y="0"/>
            <a:chExt cx="795326" cy="698500"/>
          </a:xfrm>
        </p:grpSpPr>
        <p:sp>
          <p:nvSpPr>
            <p:cNvPr id="46" name="Freeform 46"/>
            <p:cNvSpPr/>
            <p:nvPr/>
          </p:nvSpPr>
          <p:spPr>
            <a:xfrm>
              <a:off x="11414" y="0"/>
              <a:ext cx="772498" cy="698500"/>
            </a:xfrm>
            <a:custGeom>
              <a:avLst/>
              <a:gdLst/>
              <a:ahLst/>
              <a:cxnLst/>
              <a:rect l="l" t="t" r="r" b="b"/>
              <a:pathLst>
                <a:path w="772498" h="698500">
                  <a:moveTo>
                    <a:pt x="754020" y="400628"/>
                  </a:moveTo>
                  <a:lnTo>
                    <a:pt x="610605" y="647122"/>
                  </a:lnTo>
                  <a:cubicBezTo>
                    <a:pt x="592098" y="678931"/>
                    <a:pt x="558072" y="698500"/>
                    <a:pt x="521271" y="698500"/>
                  </a:cubicBezTo>
                  <a:lnTo>
                    <a:pt x="251227" y="698500"/>
                  </a:lnTo>
                  <a:cubicBezTo>
                    <a:pt x="214426" y="698500"/>
                    <a:pt x="180401" y="678931"/>
                    <a:pt x="161893" y="647122"/>
                  </a:cubicBezTo>
                  <a:lnTo>
                    <a:pt x="18479" y="400628"/>
                  </a:lnTo>
                  <a:cubicBezTo>
                    <a:pt x="0" y="368868"/>
                    <a:pt x="0" y="329632"/>
                    <a:pt x="18479" y="297872"/>
                  </a:cubicBezTo>
                  <a:lnTo>
                    <a:pt x="161893" y="51378"/>
                  </a:lnTo>
                  <a:cubicBezTo>
                    <a:pt x="180401" y="19569"/>
                    <a:pt x="214426" y="0"/>
                    <a:pt x="251227" y="0"/>
                  </a:cubicBezTo>
                  <a:lnTo>
                    <a:pt x="521271" y="0"/>
                  </a:lnTo>
                  <a:cubicBezTo>
                    <a:pt x="558072" y="0"/>
                    <a:pt x="592098" y="19569"/>
                    <a:pt x="610605" y="51378"/>
                  </a:cubicBezTo>
                  <a:lnTo>
                    <a:pt x="754020" y="297872"/>
                  </a:lnTo>
                  <a:cubicBezTo>
                    <a:pt x="772498" y="329632"/>
                    <a:pt x="772498" y="368868"/>
                    <a:pt x="754020" y="400628"/>
                  </a:cubicBezTo>
                  <a:close/>
                </a:path>
              </a:pathLst>
            </a:custGeom>
            <a:solidFill>
              <a:srgbClr val="3275C5"/>
            </a:solidFill>
          </p:spPr>
          <p:txBody>
            <a:bodyPr/>
            <a:lstStyle/>
            <a:p>
              <a:endParaRPr lang="en-US"/>
            </a:p>
          </p:txBody>
        </p:sp>
        <p:sp>
          <p:nvSpPr>
            <p:cNvPr id="47" name="TextBox 47"/>
            <p:cNvSpPr txBox="1"/>
            <p:nvPr/>
          </p:nvSpPr>
          <p:spPr>
            <a:xfrm>
              <a:off x="114300" y="19050"/>
              <a:ext cx="566726" cy="679450"/>
            </a:xfrm>
            <a:prstGeom prst="rect">
              <a:avLst/>
            </a:prstGeom>
          </p:spPr>
          <p:txBody>
            <a:bodyPr lIns="50800" tIns="50800" rIns="50800" bIns="50800" rtlCol="0" anchor="ctr"/>
            <a:lstStyle/>
            <a:p>
              <a:pPr algn="ctr">
                <a:lnSpc>
                  <a:spcPts val="2376"/>
                </a:lnSpc>
              </a:pPr>
              <a:endParaRPr/>
            </a:p>
          </p:txBody>
        </p:sp>
      </p:grpSp>
      <p:sp>
        <p:nvSpPr>
          <p:cNvPr id="48" name="TextBox 48"/>
          <p:cNvSpPr txBox="1"/>
          <p:nvPr/>
        </p:nvSpPr>
        <p:spPr>
          <a:xfrm>
            <a:off x="7331039" y="6157254"/>
            <a:ext cx="9928261" cy="116205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Superset tích hợp với hệ thống phân quyền Role-Based Access Control (RBAC), cho phép quản trị viên định nghĩa các quyền cụ thể cho từng người dùng hoặc nhóm người dùng. Điều này đảm bảo rằng chỉ những người có quyền mới có thể truy cập và tạo dashboard trên những nguồn dữ liệu cụ thể</a:t>
            </a:r>
          </a:p>
        </p:txBody>
      </p:sp>
      <p:sp>
        <p:nvSpPr>
          <p:cNvPr id="49" name="TextBox 49"/>
          <p:cNvSpPr txBox="1"/>
          <p:nvPr/>
        </p:nvSpPr>
        <p:spPr>
          <a:xfrm>
            <a:off x="7382652" y="5738433"/>
            <a:ext cx="5060854"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QUẢN LÝ TRUY CẬP VÀ PHÂN QUYỀN</a:t>
            </a:r>
          </a:p>
        </p:txBody>
      </p:sp>
      <p:grpSp>
        <p:nvGrpSpPr>
          <p:cNvPr id="50" name="Group 50"/>
          <p:cNvGrpSpPr/>
          <p:nvPr/>
        </p:nvGrpSpPr>
        <p:grpSpPr>
          <a:xfrm>
            <a:off x="7593671" y="7771950"/>
            <a:ext cx="6597148" cy="723206"/>
            <a:chOff x="0" y="0"/>
            <a:chExt cx="6371777" cy="698500"/>
          </a:xfrm>
        </p:grpSpPr>
        <p:sp>
          <p:nvSpPr>
            <p:cNvPr id="51" name="Freeform 51"/>
            <p:cNvSpPr/>
            <p:nvPr/>
          </p:nvSpPr>
          <p:spPr>
            <a:xfrm>
              <a:off x="2479" y="0"/>
              <a:ext cx="6366819" cy="698500"/>
            </a:xfrm>
            <a:custGeom>
              <a:avLst/>
              <a:gdLst/>
              <a:ahLst/>
              <a:cxnLst/>
              <a:rect l="l" t="t" r="r" b="b"/>
              <a:pathLst>
                <a:path w="6366819" h="698500">
                  <a:moveTo>
                    <a:pt x="6362806" y="360408"/>
                  </a:moveTo>
                  <a:lnTo>
                    <a:pt x="6172590" y="687342"/>
                  </a:lnTo>
                  <a:cubicBezTo>
                    <a:pt x="6168571" y="694250"/>
                    <a:pt x="6161181" y="698500"/>
                    <a:pt x="6153189" y="698500"/>
                  </a:cubicBezTo>
                  <a:lnTo>
                    <a:pt x="213630" y="698500"/>
                  </a:lnTo>
                  <a:cubicBezTo>
                    <a:pt x="205638" y="698500"/>
                    <a:pt x="198248" y="694250"/>
                    <a:pt x="194229" y="687342"/>
                  </a:cubicBezTo>
                  <a:lnTo>
                    <a:pt x="4013" y="360408"/>
                  </a:lnTo>
                  <a:cubicBezTo>
                    <a:pt x="0" y="353510"/>
                    <a:pt x="0" y="344990"/>
                    <a:pt x="4013" y="338092"/>
                  </a:cubicBezTo>
                  <a:lnTo>
                    <a:pt x="194229" y="11158"/>
                  </a:lnTo>
                  <a:cubicBezTo>
                    <a:pt x="198248" y="4250"/>
                    <a:pt x="205638" y="0"/>
                    <a:pt x="213630" y="0"/>
                  </a:cubicBezTo>
                  <a:lnTo>
                    <a:pt x="6153189" y="0"/>
                  </a:lnTo>
                  <a:cubicBezTo>
                    <a:pt x="6161181" y="0"/>
                    <a:pt x="6168571" y="4250"/>
                    <a:pt x="6172590" y="11158"/>
                  </a:cubicBezTo>
                  <a:lnTo>
                    <a:pt x="6362806" y="338092"/>
                  </a:lnTo>
                  <a:cubicBezTo>
                    <a:pt x="6366819" y="344990"/>
                    <a:pt x="6366819" y="353510"/>
                    <a:pt x="6362806" y="360408"/>
                  </a:cubicBezTo>
                  <a:close/>
                </a:path>
              </a:pathLst>
            </a:custGeom>
            <a:solidFill>
              <a:srgbClr val="3275C5"/>
            </a:solidFill>
          </p:spPr>
          <p:txBody>
            <a:bodyPr/>
            <a:lstStyle/>
            <a:p>
              <a:endParaRPr lang="en-US"/>
            </a:p>
          </p:txBody>
        </p:sp>
        <p:sp>
          <p:nvSpPr>
            <p:cNvPr id="52" name="TextBox 52"/>
            <p:cNvSpPr txBox="1"/>
            <p:nvPr/>
          </p:nvSpPr>
          <p:spPr>
            <a:xfrm>
              <a:off x="114300" y="19050"/>
              <a:ext cx="6143177" cy="679450"/>
            </a:xfrm>
            <a:prstGeom prst="rect">
              <a:avLst/>
            </a:prstGeom>
          </p:spPr>
          <p:txBody>
            <a:bodyPr lIns="50800" tIns="50800" rIns="50800" bIns="50800" rtlCol="0" anchor="ctr"/>
            <a:lstStyle/>
            <a:p>
              <a:pPr algn="ctr">
                <a:lnSpc>
                  <a:spcPts val="2376"/>
                </a:lnSpc>
              </a:pPr>
              <a:endParaRPr/>
            </a:p>
          </p:txBody>
        </p:sp>
      </p:grpSp>
      <p:grpSp>
        <p:nvGrpSpPr>
          <p:cNvPr id="53" name="Group 53"/>
          <p:cNvGrpSpPr/>
          <p:nvPr/>
        </p:nvGrpSpPr>
        <p:grpSpPr>
          <a:xfrm>
            <a:off x="7552789" y="8206587"/>
            <a:ext cx="10502638" cy="1330050"/>
            <a:chOff x="0" y="0"/>
            <a:chExt cx="8367498" cy="1059657"/>
          </a:xfrm>
        </p:grpSpPr>
        <p:sp>
          <p:nvSpPr>
            <p:cNvPr id="54" name="Freeform 54"/>
            <p:cNvSpPr/>
            <p:nvPr/>
          </p:nvSpPr>
          <p:spPr>
            <a:xfrm>
              <a:off x="1034" y="0"/>
              <a:ext cx="8365429" cy="1059657"/>
            </a:xfrm>
            <a:custGeom>
              <a:avLst/>
              <a:gdLst/>
              <a:ahLst/>
              <a:cxnLst/>
              <a:rect l="l" t="t" r="r" b="b"/>
              <a:pathLst>
                <a:path w="8365429" h="1059657">
                  <a:moveTo>
                    <a:pt x="8363560" y="537399"/>
                  </a:moveTo>
                  <a:lnTo>
                    <a:pt x="8166167" y="1052086"/>
                  </a:lnTo>
                  <a:cubicBezTo>
                    <a:pt x="8164419" y="1056646"/>
                    <a:pt x="8160039" y="1059657"/>
                    <a:pt x="8155155" y="1059657"/>
                  </a:cubicBezTo>
                  <a:lnTo>
                    <a:pt x="210275" y="1059657"/>
                  </a:lnTo>
                  <a:cubicBezTo>
                    <a:pt x="205390" y="1059657"/>
                    <a:pt x="201011" y="1056646"/>
                    <a:pt x="199262" y="1052086"/>
                  </a:cubicBezTo>
                  <a:lnTo>
                    <a:pt x="1870" y="537399"/>
                  </a:lnTo>
                  <a:cubicBezTo>
                    <a:pt x="0" y="532525"/>
                    <a:pt x="0" y="527132"/>
                    <a:pt x="1870" y="522257"/>
                  </a:cubicBezTo>
                  <a:lnTo>
                    <a:pt x="199262" y="7571"/>
                  </a:lnTo>
                  <a:cubicBezTo>
                    <a:pt x="201011" y="3011"/>
                    <a:pt x="205390" y="0"/>
                    <a:pt x="210275" y="0"/>
                  </a:cubicBezTo>
                  <a:lnTo>
                    <a:pt x="8155155" y="0"/>
                  </a:lnTo>
                  <a:cubicBezTo>
                    <a:pt x="8160039" y="0"/>
                    <a:pt x="8164419" y="3011"/>
                    <a:pt x="8166167" y="7571"/>
                  </a:cubicBezTo>
                  <a:lnTo>
                    <a:pt x="8363560" y="522257"/>
                  </a:lnTo>
                  <a:cubicBezTo>
                    <a:pt x="8365430" y="527132"/>
                    <a:pt x="8365430" y="532525"/>
                    <a:pt x="8363560" y="537399"/>
                  </a:cubicBezTo>
                  <a:close/>
                </a:path>
              </a:pathLst>
            </a:custGeom>
            <a:solidFill>
              <a:srgbClr val="FFFFFF"/>
            </a:solidFill>
            <a:ln w="57150" cap="sq">
              <a:solidFill>
                <a:srgbClr val="145DA0"/>
              </a:solidFill>
              <a:prstDash val="solid"/>
              <a:miter/>
            </a:ln>
          </p:spPr>
          <p:txBody>
            <a:bodyPr/>
            <a:lstStyle/>
            <a:p>
              <a:endParaRPr lang="en-US"/>
            </a:p>
          </p:txBody>
        </p:sp>
        <p:sp>
          <p:nvSpPr>
            <p:cNvPr id="55" name="TextBox 55"/>
            <p:cNvSpPr txBox="1"/>
            <p:nvPr/>
          </p:nvSpPr>
          <p:spPr>
            <a:xfrm>
              <a:off x="114300" y="19050"/>
              <a:ext cx="8138898" cy="1040607"/>
            </a:xfrm>
            <a:prstGeom prst="rect">
              <a:avLst/>
            </a:prstGeom>
          </p:spPr>
          <p:txBody>
            <a:bodyPr lIns="50800" tIns="50800" rIns="50800" bIns="50800" rtlCol="0" anchor="ctr"/>
            <a:lstStyle/>
            <a:p>
              <a:pPr algn="ctr">
                <a:lnSpc>
                  <a:spcPts val="2376"/>
                </a:lnSpc>
              </a:pPr>
              <a:endParaRPr/>
            </a:p>
          </p:txBody>
        </p:sp>
      </p:grpSp>
      <p:grpSp>
        <p:nvGrpSpPr>
          <p:cNvPr id="56" name="Group 56"/>
          <p:cNvGrpSpPr/>
          <p:nvPr/>
        </p:nvGrpSpPr>
        <p:grpSpPr>
          <a:xfrm>
            <a:off x="6831586" y="7501993"/>
            <a:ext cx="1442405" cy="1368519"/>
            <a:chOff x="0" y="0"/>
            <a:chExt cx="736212" cy="698500"/>
          </a:xfrm>
        </p:grpSpPr>
        <p:sp>
          <p:nvSpPr>
            <p:cNvPr id="57" name="Freeform 57"/>
            <p:cNvSpPr/>
            <p:nvPr/>
          </p:nvSpPr>
          <p:spPr>
            <a:xfrm>
              <a:off x="11337" y="0"/>
              <a:ext cx="713537" cy="698500"/>
            </a:xfrm>
            <a:custGeom>
              <a:avLst/>
              <a:gdLst/>
              <a:ahLst/>
              <a:cxnLst/>
              <a:rect l="l" t="t" r="r" b="b"/>
              <a:pathLst>
                <a:path w="713537" h="698500">
                  <a:moveTo>
                    <a:pt x="695184" y="400282"/>
                  </a:moveTo>
                  <a:lnTo>
                    <a:pt x="551366" y="647468"/>
                  </a:lnTo>
                  <a:cubicBezTo>
                    <a:pt x="532984" y="679063"/>
                    <a:pt x="499188" y="698500"/>
                    <a:pt x="462634" y="698500"/>
                  </a:cubicBezTo>
                  <a:lnTo>
                    <a:pt x="250904" y="698500"/>
                  </a:lnTo>
                  <a:cubicBezTo>
                    <a:pt x="214350" y="698500"/>
                    <a:pt x="180554" y="679063"/>
                    <a:pt x="162172" y="647468"/>
                  </a:cubicBezTo>
                  <a:lnTo>
                    <a:pt x="18354" y="400282"/>
                  </a:lnTo>
                  <a:cubicBezTo>
                    <a:pt x="0" y="368736"/>
                    <a:pt x="0" y="329764"/>
                    <a:pt x="18354" y="298218"/>
                  </a:cubicBezTo>
                  <a:lnTo>
                    <a:pt x="162172" y="51032"/>
                  </a:lnTo>
                  <a:cubicBezTo>
                    <a:pt x="180554" y="19437"/>
                    <a:pt x="214350" y="0"/>
                    <a:pt x="250904" y="0"/>
                  </a:cubicBezTo>
                  <a:lnTo>
                    <a:pt x="462634" y="0"/>
                  </a:lnTo>
                  <a:cubicBezTo>
                    <a:pt x="499188" y="0"/>
                    <a:pt x="532984" y="19437"/>
                    <a:pt x="551366" y="51032"/>
                  </a:cubicBezTo>
                  <a:lnTo>
                    <a:pt x="695184" y="298218"/>
                  </a:lnTo>
                  <a:cubicBezTo>
                    <a:pt x="713538" y="329764"/>
                    <a:pt x="713538" y="368736"/>
                    <a:pt x="695184" y="400282"/>
                  </a:cubicBezTo>
                  <a:close/>
                </a:path>
              </a:pathLst>
            </a:custGeom>
            <a:solidFill>
              <a:srgbClr val="FFFFFF"/>
            </a:solidFill>
          </p:spPr>
          <p:txBody>
            <a:bodyPr/>
            <a:lstStyle/>
            <a:p>
              <a:endParaRPr lang="en-US"/>
            </a:p>
          </p:txBody>
        </p:sp>
        <p:sp>
          <p:nvSpPr>
            <p:cNvPr id="58" name="TextBox 58"/>
            <p:cNvSpPr txBox="1"/>
            <p:nvPr/>
          </p:nvSpPr>
          <p:spPr>
            <a:xfrm>
              <a:off x="114300" y="19050"/>
              <a:ext cx="507612" cy="679450"/>
            </a:xfrm>
            <a:prstGeom prst="rect">
              <a:avLst/>
            </a:prstGeom>
          </p:spPr>
          <p:txBody>
            <a:bodyPr lIns="50800" tIns="50800" rIns="50800" bIns="50800" rtlCol="0" anchor="ctr"/>
            <a:lstStyle/>
            <a:p>
              <a:pPr algn="ctr">
                <a:lnSpc>
                  <a:spcPts val="2376"/>
                </a:lnSpc>
              </a:pPr>
              <a:endParaRPr/>
            </a:p>
          </p:txBody>
        </p:sp>
      </p:grpSp>
      <p:grpSp>
        <p:nvGrpSpPr>
          <p:cNvPr id="59" name="Group 59"/>
          <p:cNvGrpSpPr/>
          <p:nvPr/>
        </p:nvGrpSpPr>
        <p:grpSpPr>
          <a:xfrm>
            <a:off x="6889688" y="7557964"/>
            <a:ext cx="1326202" cy="1258268"/>
            <a:chOff x="0" y="0"/>
            <a:chExt cx="736212" cy="698500"/>
          </a:xfrm>
        </p:grpSpPr>
        <p:sp>
          <p:nvSpPr>
            <p:cNvPr id="60" name="Freeform 60"/>
            <p:cNvSpPr/>
            <p:nvPr/>
          </p:nvSpPr>
          <p:spPr>
            <a:xfrm>
              <a:off x="12331" y="0"/>
              <a:ext cx="711550" cy="698500"/>
            </a:xfrm>
            <a:custGeom>
              <a:avLst/>
              <a:gdLst/>
              <a:ahLst/>
              <a:cxnLst/>
              <a:rect l="l" t="t" r="r" b="b"/>
              <a:pathLst>
                <a:path w="711550" h="698500">
                  <a:moveTo>
                    <a:pt x="691588" y="404754"/>
                  </a:moveTo>
                  <a:lnTo>
                    <a:pt x="552974" y="642996"/>
                  </a:lnTo>
                  <a:cubicBezTo>
                    <a:pt x="532981" y="677360"/>
                    <a:pt x="496223" y="698500"/>
                    <a:pt x="456467" y="698500"/>
                  </a:cubicBezTo>
                  <a:lnTo>
                    <a:pt x="255083" y="698500"/>
                  </a:lnTo>
                  <a:cubicBezTo>
                    <a:pt x="215327" y="698500"/>
                    <a:pt x="178569" y="677360"/>
                    <a:pt x="158576" y="642996"/>
                  </a:cubicBezTo>
                  <a:lnTo>
                    <a:pt x="19962" y="404754"/>
                  </a:lnTo>
                  <a:cubicBezTo>
                    <a:pt x="0" y="370443"/>
                    <a:pt x="0" y="328057"/>
                    <a:pt x="19962" y="293746"/>
                  </a:cubicBezTo>
                  <a:lnTo>
                    <a:pt x="158576" y="55504"/>
                  </a:lnTo>
                  <a:cubicBezTo>
                    <a:pt x="178569" y="21140"/>
                    <a:pt x="215327" y="0"/>
                    <a:pt x="255083" y="0"/>
                  </a:cubicBezTo>
                  <a:lnTo>
                    <a:pt x="456467" y="0"/>
                  </a:lnTo>
                  <a:cubicBezTo>
                    <a:pt x="496223" y="0"/>
                    <a:pt x="532981" y="21140"/>
                    <a:pt x="552974" y="55504"/>
                  </a:cubicBezTo>
                  <a:lnTo>
                    <a:pt x="691588" y="293746"/>
                  </a:lnTo>
                  <a:cubicBezTo>
                    <a:pt x="711550" y="328057"/>
                    <a:pt x="711550" y="370443"/>
                    <a:pt x="691588" y="404754"/>
                  </a:cubicBezTo>
                  <a:close/>
                </a:path>
              </a:pathLst>
            </a:custGeom>
            <a:solidFill>
              <a:srgbClr val="3275C5"/>
            </a:solidFill>
          </p:spPr>
          <p:txBody>
            <a:bodyPr/>
            <a:lstStyle/>
            <a:p>
              <a:endParaRPr lang="en-US"/>
            </a:p>
          </p:txBody>
        </p:sp>
        <p:sp>
          <p:nvSpPr>
            <p:cNvPr id="61" name="TextBox 61"/>
            <p:cNvSpPr txBox="1"/>
            <p:nvPr/>
          </p:nvSpPr>
          <p:spPr>
            <a:xfrm>
              <a:off x="114300" y="19050"/>
              <a:ext cx="507612" cy="679450"/>
            </a:xfrm>
            <a:prstGeom prst="rect">
              <a:avLst/>
            </a:prstGeom>
          </p:spPr>
          <p:txBody>
            <a:bodyPr lIns="50800" tIns="50800" rIns="50800" bIns="50800" rtlCol="0" anchor="ctr"/>
            <a:lstStyle/>
            <a:p>
              <a:pPr algn="ctr">
                <a:lnSpc>
                  <a:spcPts val="2376"/>
                </a:lnSpc>
              </a:pPr>
              <a:endParaRPr/>
            </a:p>
          </p:txBody>
        </p:sp>
      </p:grpSp>
      <p:sp>
        <p:nvSpPr>
          <p:cNvPr id="62" name="TextBox 62"/>
          <p:cNvSpPr txBox="1"/>
          <p:nvPr/>
        </p:nvSpPr>
        <p:spPr>
          <a:xfrm>
            <a:off x="8215890" y="8281062"/>
            <a:ext cx="9190323" cy="116205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Superset cho phép người dùng chia sẻ dashboard với người khác thông qua liên kết hoặc mời đồng nghiệp trực tiếp trên hệ thống. Superset cũng hỗ trợ nhúng các biểu đồ hoặc dashboard vào các hệ thống bên ngoài thông qua iframe hoặc API</a:t>
            </a:r>
          </a:p>
        </p:txBody>
      </p:sp>
      <p:sp>
        <p:nvSpPr>
          <p:cNvPr id="63" name="TextBox 63"/>
          <p:cNvSpPr txBox="1"/>
          <p:nvPr/>
        </p:nvSpPr>
        <p:spPr>
          <a:xfrm>
            <a:off x="8327530" y="7861141"/>
            <a:ext cx="5306673"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KHẢ NĂNG CHIA SẺ VÀ NHÚNG DASHBOARD</a:t>
            </a:r>
          </a:p>
        </p:txBody>
      </p:sp>
      <p:sp>
        <p:nvSpPr>
          <p:cNvPr id="64" name="Freeform 64"/>
          <p:cNvSpPr/>
          <p:nvPr/>
        </p:nvSpPr>
        <p:spPr>
          <a:xfrm>
            <a:off x="4982853" y="3478852"/>
            <a:ext cx="999135" cy="971658"/>
          </a:xfrm>
          <a:custGeom>
            <a:avLst/>
            <a:gdLst/>
            <a:ahLst/>
            <a:cxnLst/>
            <a:rect l="l" t="t" r="r" b="b"/>
            <a:pathLst>
              <a:path w="999135" h="971658">
                <a:moveTo>
                  <a:pt x="0" y="0"/>
                </a:moveTo>
                <a:lnTo>
                  <a:pt x="999134" y="0"/>
                </a:lnTo>
                <a:lnTo>
                  <a:pt x="999134" y="971658"/>
                </a:lnTo>
                <a:lnTo>
                  <a:pt x="0" y="971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5" name="Freeform 65"/>
          <p:cNvSpPr/>
          <p:nvPr/>
        </p:nvSpPr>
        <p:spPr>
          <a:xfrm>
            <a:off x="6189380" y="5598360"/>
            <a:ext cx="800974" cy="900891"/>
          </a:xfrm>
          <a:custGeom>
            <a:avLst/>
            <a:gdLst/>
            <a:ahLst/>
            <a:cxnLst/>
            <a:rect l="l" t="t" r="r" b="b"/>
            <a:pathLst>
              <a:path w="800974" h="900891">
                <a:moveTo>
                  <a:pt x="0" y="0"/>
                </a:moveTo>
                <a:lnTo>
                  <a:pt x="800974" y="0"/>
                </a:lnTo>
                <a:lnTo>
                  <a:pt x="800974" y="900891"/>
                </a:lnTo>
                <a:lnTo>
                  <a:pt x="0" y="9008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6" name="Freeform 66"/>
          <p:cNvSpPr/>
          <p:nvPr/>
        </p:nvSpPr>
        <p:spPr>
          <a:xfrm>
            <a:off x="7115746" y="7723180"/>
            <a:ext cx="874085" cy="874085"/>
          </a:xfrm>
          <a:custGeom>
            <a:avLst/>
            <a:gdLst/>
            <a:ahLst/>
            <a:cxnLst/>
            <a:rect l="l" t="t" r="r" b="b"/>
            <a:pathLst>
              <a:path w="874085" h="874085">
                <a:moveTo>
                  <a:pt x="0" y="0"/>
                </a:moveTo>
                <a:lnTo>
                  <a:pt x="874085" y="0"/>
                </a:lnTo>
                <a:lnTo>
                  <a:pt x="874085" y="874085"/>
                </a:lnTo>
                <a:lnTo>
                  <a:pt x="0" y="8740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7" name="TextBox 67"/>
          <p:cNvSpPr txBox="1"/>
          <p:nvPr/>
        </p:nvSpPr>
        <p:spPr>
          <a:xfrm>
            <a:off x="-103899" y="-11213"/>
            <a:ext cx="7507612"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VISUALIZATION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0611" y="2225551"/>
            <a:ext cx="9633425" cy="8342111"/>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581" r="-52750"/>
              </a:stretch>
            </a:blipFill>
          </p:spPr>
          <p:txBody>
            <a:bodyPr/>
            <a:lstStyle/>
            <a:p>
              <a:endParaRPr lang="en-US"/>
            </a:p>
          </p:txBody>
        </p:sp>
      </p:grpSp>
      <p:grpSp>
        <p:nvGrpSpPr>
          <p:cNvPr id="4" name="Group 4"/>
          <p:cNvGrpSpPr/>
          <p:nvPr/>
        </p:nvGrpSpPr>
        <p:grpSpPr>
          <a:xfrm>
            <a:off x="12811051" y="642289"/>
            <a:ext cx="1170605" cy="581400"/>
            <a:chOff x="0" y="0"/>
            <a:chExt cx="3790989" cy="1882857"/>
          </a:xfrm>
        </p:grpSpPr>
        <p:sp>
          <p:nvSpPr>
            <p:cNvPr id="5" name="Freeform 5"/>
            <p:cNvSpPr/>
            <p:nvPr/>
          </p:nvSpPr>
          <p:spPr>
            <a:xfrm>
              <a:off x="0" y="0"/>
              <a:ext cx="3790950" cy="1882902"/>
            </a:xfrm>
            <a:custGeom>
              <a:avLst/>
              <a:gdLst/>
              <a:ahLst/>
              <a:cxnLst/>
              <a:rect l="l" t="t" r="r" b="b"/>
              <a:pathLst>
                <a:path w="3790950" h="1882902">
                  <a:moveTo>
                    <a:pt x="0" y="0"/>
                  </a:moveTo>
                  <a:lnTo>
                    <a:pt x="3790950" y="0"/>
                  </a:lnTo>
                  <a:lnTo>
                    <a:pt x="3790950" y="1882902"/>
                  </a:lnTo>
                  <a:lnTo>
                    <a:pt x="0" y="1882902"/>
                  </a:lnTo>
                  <a:lnTo>
                    <a:pt x="0" y="0"/>
                  </a:lnTo>
                  <a:close/>
                </a:path>
              </a:pathLst>
            </a:custGeom>
            <a:blipFill>
              <a:blip r:embed="rId3"/>
              <a:stretch>
                <a:fillRect r="-1" b="2"/>
              </a:stretch>
            </a:blipFill>
          </p:spPr>
          <p:txBody>
            <a:bodyPr/>
            <a:lstStyle/>
            <a:p>
              <a:endParaRPr lang="en-US"/>
            </a:p>
          </p:txBody>
        </p:sp>
      </p:grpSp>
      <p:sp>
        <p:nvSpPr>
          <p:cNvPr id="6" name="TextBox 6"/>
          <p:cNvSpPr txBox="1"/>
          <p:nvPr/>
        </p:nvSpPr>
        <p:spPr>
          <a:xfrm>
            <a:off x="-103899" y="-11213"/>
            <a:ext cx="7507612"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VISUALIZATION</a:t>
            </a:r>
          </a:p>
        </p:txBody>
      </p:sp>
      <p:sp>
        <p:nvSpPr>
          <p:cNvPr id="7" name="TextBox 7"/>
          <p:cNvSpPr txBox="1"/>
          <p:nvPr/>
        </p:nvSpPr>
        <p:spPr>
          <a:xfrm>
            <a:off x="13981655" y="557626"/>
            <a:ext cx="3909996" cy="613410"/>
          </a:xfrm>
          <a:prstGeom prst="rect">
            <a:avLst/>
          </a:prstGeom>
        </p:spPr>
        <p:txBody>
          <a:bodyPr lIns="0" tIns="0" rIns="0" bIns="0" rtlCol="0" anchor="t">
            <a:spAutoFit/>
          </a:bodyPr>
          <a:lstStyle/>
          <a:p>
            <a:pPr algn="r">
              <a:lnSpc>
                <a:spcPts val="5039"/>
              </a:lnSpc>
            </a:pPr>
            <a:r>
              <a:rPr lang="en-US" sz="3599" b="1">
                <a:solidFill>
                  <a:srgbClr val="000000"/>
                </a:solidFill>
                <a:latin typeface="Muli Bold"/>
                <a:ea typeface="Muli Bold"/>
                <a:cs typeface="Muli Bold"/>
                <a:sym typeface="Muli Bold"/>
              </a:rPr>
              <a:t>Apache Superset</a:t>
            </a:r>
          </a:p>
        </p:txBody>
      </p:sp>
      <p:grpSp>
        <p:nvGrpSpPr>
          <p:cNvPr id="8" name="Group 8"/>
          <p:cNvGrpSpPr/>
          <p:nvPr/>
        </p:nvGrpSpPr>
        <p:grpSpPr>
          <a:xfrm>
            <a:off x="4295905" y="1596417"/>
            <a:ext cx="3693926" cy="629134"/>
            <a:chOff x="0" y="0"/>
            <a:chExt cx="4101205" cy="698500"/>
          </a:xfrm>
        </p:grpSpPr>
        <p:sp>
          <p:nvSpPr>
            <p:cNvPr id="9" name="Freeform 9"/>
            <p:cNvSpPr/>
            <p:nvPr/>
          </p:nvSpPr>
          <p:spPr>
            <a:xfrm>
              <a:off x="4427" y="0"/>
              <a:ext cx="4092351" cy="698500"/>
            </a:xfrm>
            <a:custGeom>
              <a:avLst/>
              <a:gdLst/>
              <a:ahLst/>
              <a:cxnLst/>
              <a:rect l="l" t="t" r="r" b="b"/>
              <a:pathLst>
                <a:path w="4092351" h="698500">
                  <a:moveTo>
                    <a:pt x="4085184" y="369177"/>
                  </a:moveTo>
                  <a:lnTo>
                    <a:pt x="3905172" y="678573"/>
                  </a:lnTo>
                  <a:cubicBezTo>
                    <a:pt x="3897994" y="690910"/>
                    <a:pt x="3884797" y="698500"/>
                    <a:pt x="3870524" y="698500"/>
                  </a:cubicBezTo>
                  <a:lnTo>
                    <a:pt x="221827" y="698500"/>
                  </a:lnTo>
                  <a:cubicBezTo>
                    <a:pt x="207554" y="698500"/>
                    <a:pt x="194357" y="690910"/>
                    <a:pt x="187179" y="678573"/>
                  </a:cubicBezTo>
                  <a:lnTo>
                    <a:pt x="7167" y="369177"/>
                  </a:lnTo>
                  <a:cubicBezTo>
                    <a:pt x="0" y="356859"/>
                    <a:pt x="0" y="341641"/>
                    <a:pt x="7167" y="329323"/>
                  </a:cubicBezTo>
                  <a:lnTo>
                    <a:pt x="187179" y="19927"/>
                  </a:lnTo>
                  <a:cubicBezTo>
                    <a:pt x="194357" y="7590"/>
                    <a:pt x="207554" y="0"/>
                    <a:pt x="221827" y="0"/>
                  </a:cubicBezTo>
                  <a:lnTo>
                    <a:pt x="3870524" y="0"/>
                  </a:lnTo>
                  <a:cubicBezTo>
                    <a:pt x="3884797" y="0"/>
                    <a:pt x="3897994" y="7590"/>
                    <a:pt x="3905172" y="19927"/>
                  </a:cubicBezTo>
                  <a:lnTo>
                    <a:pt x="4085184" y="329323"/>
                  </a:lnTo>
                  <a:cubicBezTo>
                    <a:pt x="4092351" y="341641"/>
                    <a:pt x="4092351" y="356859"/>
                    <a:pt x="4085184" y="369177"/>
                  </a:cubicBezTo>
                  <a:close/>
                </a:path>
              </a:pathLst>
            </a:custGeom>
            <a:solidFill>
              <a:srgbClr val="3275C5"/>
            </a:solidFill>
          </p:spPr>
          <p:txBody>
            <a:bodyPr/>
            <a:lstStyle/>
            <a:p>
              <a:endParaRPr lang="en-US"/>
            </a:p>
          </p:txBody>
        </p:sp>
        <p:sp>
          <p:nvSpPr>
            <p:cNvPr id="10" name="TextBox 10"/>
            <p:cNvSpPr txBox="1"/>
            <p:nvPr/>
          </p:nvSpPr>
          <p:spPr>
            <a:xfrm>
              <a:off x="114300" y="19050"/>
              <a:ext cx="3872605" cy="679450"/>
            </a:xfrm>
            <a:prstGeom prst="rect">
              <a:avLst/>
            </a:prstGeom>
          </p:spPr>
          <p:txBody>
            <a:bodyPr lIns="50800" tIns="50800" rIns="50800" bIns="50800" rtlCol="0" anchor="ctr"/>
            <a:lstStyle/>
            <a:p>
              <a:pPr algn="ctr">
                <a:lnSpc>
                  <a:spcPts val="2376"/>
                </a:lnSpc>
              </a:pPr>
              <a:endParaRPr/>
            </a:p>
          </p:txBody>
        </p:sp>
      </p:grpSp>
      <p:grpSp>
        <p:nvGrpSpPr>
          <p:cNvPr id="11" name="Group 11"/>
          <p:cNvGrpSpPr/>
          <p:nvPr/>
        </p:nvGrpSpPr>
        <p:grpSpPr>
          <a:xfrm>
            <a:off x="4250769" y="2011565"/>
            <a:ext cx="11282820" cy="1267262"/>
            <a:chOff x="0" y="0"/>
            <a:chExt cx="8989073" cy="1009633"/>
          </a:xfrm>
        </p:grpSpPr>
        <p:sp>
          <p:nvSpPr>
            <p:cNvPr id="12" name="Freeform 12"/>
            <p:cNvSpPr/>
            <p:nvPr/>
          </p:nvSpPr>
          <p:spPr>
            <a:xfrm>
              <a:off x="1010" y="0"/>
              <a:ext cx="8987052" cy="1009633"/>
            </a:xfrm>
            <a:custGeom>
              <a:avLst/>
              <a:gdLst/>
              <a:ahLst/>
              <a:cxnLst/>
              <a:rect l="l" t="t" r="r" b="b"/>
              <a:pathLst>
                <a:path w="8987052" h="1009633">
                  <a:moveTo>
                    <a:pt x="8985244" y="511818"/>
                  </a:moveTo>
                  <a:lnTo>
                    <a:pt x="8787681" y="1002631"/>
                  </a:lnTo>
                  <a:cubicBezTo>
                    <a:pt x="8785978" y="1006862"/>
                    <a:pt x="8781875" y="1009633"/>
                    <a:pt x="8777315" y="1009633"/>
                  </a:cubicBezTo>
                  <a:lnTo>
                    <a:pt x="209738" y="1009633"/>
                  </a:lnTo>
                  <a:cubicBezTo>
                    <a:pt x="205177" y="1009633"/>
                    <a:pt x="201074" y="1006862"/>
                    <a:pt x="199372" y="1002631"/>
                  </a:cubicBezTo>
                  <a:lnTo>
                    <a:pt x="1808" y="511818"/>
                  </a:lnTo>
                  <a:cubicBezTo>
                    <a:pt x="0" y="507326"/>
                    <a:pt x="0" y="502307"/>
                    <a:pt x="1808" y="497815"/>
                  </a:cubicBezTo>
                  <a:lnTo>
                    <a:pt x="199372" y="7002"/>
                  </a:lnTo>
                  <a:cubicBezTo>
                    <a:pt x="201074" y="2771"/>
                    <a:pt x="205177" y="0"/>
                    <a:pt x="209738" y="0"/>
                  </a:cubicBezTo>
                  <a:lnTo>
                    <a:pt x="8777315" y="0"/>
                  </a:lnTo>
                  <a:cubicBezTo>
                    <a:pt x="8781875" y="0"/>
                    <a:pt x="8785978" y="2771"/>
                    <a:pt x="8787681" y="7002"/>
                  </a:cubicBezTo>
                  <a:lnTo>
                    <a:pt x="8985244" y="497815"/>
                  </a:lnTo>
                  <a:cubicBezTo>
                    <a:pt x="8987052" y="502307"/>
                    <a:pt x="8987052" y="507326"/>
                    <a:pt x="8985244" y="511818"/>
                  </a:cubicBezTo>
                  <a:close/>
                </a:path>
              </a:pathLst>
            </a:custGeom>
            <a:solidFill>
              <a:srgbClr val="FFFFFF"/>
            </a:solidFill>
            <a:ln w="57150" cap="sq">
              <a:solidFill>
                <a:srgbClr val="145DA0"/>
              </a:solidFill>
              <a:prstDash val="solid"/>
              <a:miter/>
            </a:ln>
          </p:spPr>
          <p:txBody>
            <a:bodyPr/>
            <a:lstStyle/>
            <a:p>
              <a:endParaRPr lang="en-US"/>
            </a:p>
          </p:txBody>
        </p:sp>
        <p:sp>
          <p:nvSpPr>
            <p:cNvPr id="13" name="TextBox 13"/>
            <p:cNvSpPr txBox="1"/>
            <p:nvPr/>
          </p:nvSpPr>
          <p:spPr>
            <a:xfrm>
              <a:off x="114300" y="19050"/>
              <a:ext cx="8760473" cy="990583"/>
            </a:xfrm>
            <a:prstGeom prst="rect">
              <a:avLst/>
            </a:prstGeom>
          </p:spPr>
          <p:txBody>
            <a:bodyPr lIns="50800" tIns="50800" rIns="50800" bIns="50800" rtlCol="0" anchor="ctr"/>
            <a:lstStyle/>
            <a:p>
              <a:pPr algn="ctr">
                <a:lnSpc>
                  <a:spcPts val="2376"/>
                </a:lnSpc>
              </a:pPr>
              <a:endParaRPr/>
            </a:p>
          </p:txBody>
        </p:sp>
      </p:grpSp>
      <p:grpSp>
        <p:nvGrpSpPr>
          <p:cNvPr id="14" name="Group 14"/>
          <p:cNvGrpSpPr/>
          <p:nvPr/>
        </p:nvGrpSpPr>
        <p:grpSpPr>
          <a:xfrm>
            <a:off x="3454540" y="1326461"/>
            <a:ext cx="1592458" cy="1368519"/>
            <a:chOff x="0" y="0"/>
            <a:chExt cx="812800" cy="698500"/>
          </a:xfrm>
        </p:grpSpPr>
        <p:sp>
          <p:nvSpPr>
            <p:cNvPr id="15" name="Freeform 15"/>
            <p:cNvSpPr/>
            <p:nvPr/>
          </p:nvSpPr>
          <p:spPr>
            <a:xfrm>
              <a:off x="10269" y="0"/>
              <a:ext cx="792262" cy="698500"/>
            </a:xfrm>
            <a:custGeom>
              <a:avLst/>
              <a:gdLst/>
              <a:ahLst/>
              <a:cxnLst/>
              <a:rect l="l" t="t" r="r" b="b"/>
              <a:pathLst>
                <a:path w="792262" h="698500">
                  <a:moveTo>
                    <a:pt x="775637" y="395473"/>
                  </a:moveTo>
                  <a:lnTo>
                    <a:pt x="626225" y="652277"/>
                  </a:lnTo>
                  <a:cubicBezTo>
                    <a:pt x="609574" y="680894"/>
                    <a:pt x="578962" y="698500"/>
                    <a:pt x="545853" y="698500"/>
                  </a:cubicBezTo>
                  <a:lnTo>
                    <a:pt x="246409" y="698500"/>
                  </a:lnTo>
                  <a:cubicBezTo>
                    <a:pt x="213300" y="698500"/>
                    <a:pt x="182688" y="680894"/>
                    <a:pt x="166037" y="652277"/>
                  </a:cubicBezTo>
                  <a:lnTo>
                    <a:pt x="16625" y="395473"/>
                  </a:lnTo>
                  <a:cubicBezTo>
                    <a:pt x="0" y="366900"/>
                    <a:pt x="0" y="331600"/>
                    <a:pt x="16625" y="303027"/>
                  </a:cubicBezTo>
                  <a:lnTo>
                    <a:pt x="166037" y="46223"/>
                  </a:lnTo>
                  <a:cubicBezTo>
                    <a:pt x="182688" y="17605"/>
                    <a:pt x="213300" y="0"/>
                    <a:pt x="246409" y="0"/>
                  </a:cubicBezTo>
                  <a:lnTo>
                    <a:pt x="545853" y="0"/>
                  </a:lnTo>
                  <a:cubicBezTo>
                    <a:pt x="578962" y="0"/>
                    <a:pt x="609574" y="17605"/>
                    <a:pt x="626225" y="46223"/>
                  </a:cubicBezTo>
                  <a:lnTo>
                    <a:pt x="775637" y="303027"/>
                  </a:lnTo>
                  <a:cubicBezTo>
                    <a:pt x="792262" y="331600"/>
                    <a:pt x="792262" y="366900"/>
                    <a:pt x="775637" y="395473"/>
                  </a:cubicBezTo>
                  <a:close/>
                </a:path>
              </a:pathLst>
            </a:custGeom>
            <a:solidFill>
              <a:srgbClr val="FFFFFF"/>
            </a:solidFill>
          </p:spPr>
          <p:txBody>
            <a:bodyPr/>
            <a:lstStyle/>
            <a:p>
              <a:endParaRPr lang="en-US"/>
            </a:p>
          </p:txBody>
        </p:sp>
        <p:sp>
          <p:nvSpPr>
            <p:cNvPr id="16" name="TextBox 16"/>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17" name="Group 17"/>
          <p:cNvGrpSpPr/>
          <p:nvPr/>
        </p:nvGrpSpPr>
        <p:grpSpPr>
          <a:xfrm>
            <a:off x="3518686" y="1382431"/>
            <a:ext cx="1464166" cy="1258268"/>
            <a:chOff x="0" y="0"/>
            <a:chExt cx="812800" cy="698500"/>
          </a:xfrm>
        </p:grpSpPr>
        <p:sp>
          <p:nvSpPr>
            <p:cNvPr id="18" name="Freeform 18"/>
            <p:cNvSpPr/>
            <p:nvPr/>
          </p:nvSpPr>
          <p:spPr>
            <a:xfrm>
              <a:off x="11169" y="0"/>
              <a:ext cx="790462" cy="698500"/>
            </a:xfrm>
            <a:custGeom>
              <a:avLst/>
              <a:gdLst/>
              <a:ahLst/>
              <a:cxnLst/>
              <a:rect l="l" t="t" r="r" b="b"/>
              <a:pathLst>
                <a:path w="790462" h="698500">
                  <a:moveTo>
                    <a:pt x="772381" y="399524"/>
                  </a:moveTo>
                  <a:lnTo>
                    <a:pt x="627681" y="648226"/>
                  </a:lnTo>
                  <a:cubicBezTo>
                    <a:pt x="609572" y="679352"/>
                    <a:pt x="576278" y="698500"/>
                    <a:pt x="540267" y="698500"/>
                  </a:cubicBezTo>
                  <a:lnTo>
                    <a:pt x="250195" y="698500"/>
                  </a:lnTo>
                  <a:cubicBezTo>
                    <a:pt x="214184" y="698500"/>
                    <a:pt x="180890" y="679352"/>
                    <a:pt x="162781" y="648226"/>
                  </a:cubicBezTo>
                  <a:lnTo>
                    <a:pt x="18081" y="399524"/>
                  </a:lnTo>
                  <a:cubicBezTo>
                    <a:pt x="0" y="368447"/>
                    <a:pt x="0" y="330054"/>
                    <a:pt x="18081" y="298976"/>
                  </a:cubicBezTo>
                  <a:lnTo>
                    <a:pt x="162781" y="50274"/>
                  </a:lnTo>
                  <a:cubicBezTo>
                    <a:pt x="180890" y="19148"/>
                    <a:pt x="214184" y="0"/>
                    <a:pt x="250195" y="0"/>
                  </a:cubicBezTo>
                  <a:lnTo>
                    <a:pt x="540267" y="0"/>
                  </a:lnTo>
                  <a:cubicBezTo>
                    <a:pt x="576278" y="0"/>
                    <a:pt x="609572" y="19148"/>
                    <a:pt x="627681" y="50274"/>
                  </a:cubicBezTo>
                  <a:lnTo>
                    <a:pt x="772381" y="298976"/>
                  </a:lnTo>
                  <a:cubicBezTo>
                    <a:pt x="790462" y="330054"/>
                    <a:pt x="790462" y="368447"/>
                    <a:pt x="772381" y="399524"/>
                  </a:cubicBezTo>
                  <a:close/>
                </a:path>
              </a:pathLst>
            </a:custGeom>
            <a:solidFill>
              <a:srgbClr val="3275C5"/>
            </a:solidFill>
          </p:spPr>
          <p:txBody>
            <a:bodyPr/>
            <a:lstStyle/>
            <a:p>
              <a:endParaRPr lang="en-US"/>
            </a:p>
          </p:txBody>
        </p:sp>
        <p:sp>
          <p:nvSpPr>
            <p:cNvPr id="19" name="TextBox 19"/>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20" name="Freeform 20"/>
          <p:cNvSpPr/>
          <p:nvPr/>
        </p:nvSpPr>
        <p:spPr>
          <a:xfrm>
            <a:off x="3878996" y="1622798"/>
            <a:ext cx="833817" cy="777534"/>
          </a:xfrm>
          <a:custGeom>
            <a:avLst/>
            <a:gdLst/>
            <a:ahLst/>
            <a:cxnLst/>
            <a:rect l="l" t="t" r="r" b="b"/>
            <a:pathLst>
              <a:path w="833817" h="777534">
                <a:moveTo>
                  <a:pt x="0" y="0"/>
                </a:moveTo>
                <a:lnTo>
                  <a:pt x="833817" y="0"/>
                </a:lnTo>
                <a:lnTo>
                  <a:pt x="833817" y="777534"/>
                </a:lnTo>
                <a:lnTo>
                  <a:pt x="0" y="777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5106107" y="1654799"/>
            <a:ext cx="2619789"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KHẢ NĂNG MỞ RỘNG</a:t>
            </a:r>
          </a:p>
        </p:txBody>
      </p:sp>
      <p:sp>
        <p:nvSpPr>
          <p:cNvPr id="22" name="TextBox 22"/>
          <p:cNvSpPr txBox="1"/>
          <p:nvPr/>
        </p:nvSpPr>
        <p:spPr>
          <a:xfrm>
            <a:off x="5106107" y="2164221"/>
            <a:ext cx="10146390" cy="876300"/>
          </a:xfrm>
          <a:prstGeom prst="rect">
            <a:avLst/>
          </a:prstGeom>
        </p:spPr>
        <p:txBody>
          <a:bodyPr lIns="0" tIns="0" rIns="0" bIns="0" rtlCol="0" anchor="t">
            <a:spAutoFit/>
          </a:bodyPr>
          <a:lstStyle/>
          <a:p>
            <a:pPr algn="l">
              <a:lnSpc>
                <a:spcPts val="2268"/>
              </a:lnSpc>
            </a:pPr>
            <a:r>
              <a:rPr lang="en-US" sz="1890">
                <a:solidFill>
                  <a:srgbClr val="000000"/>
                </a:solidFill>
                <a:latin typeface="Poppins"/>
                <a:ea typeface="Poppins"/>
                <a:cs typeface="Poppins"/>
                <a:sym typeface="Poppins"/>
              </a:rPr>
              <a:t>Superset có kiến trúc modular, cho phép mở rộng và thêm mới các loại biểu đồ hoặc tích hợp các công cụ phân tích khác thông qua plugin. Nó cũng có thể dễ dàng mở rộng về mặt hiệu suất để hỗ trợ hàng trăm người dùng đồng thời</a:t>
            </a:r>
          </a:p>
        </p:txBody>
      </p:sp>
      <p:grpSp>
        <p:nvGrpSpPr>
          <p:cNvPr id="23" name="Group 23"/>
          <p:cNvGrpSpPr/>
          <p:nvPr/>
        </p:nvGrpSpPr>
        <p:grpSpPr>
          <a:xfrm>
            <a:off x="5554178" y="3577358"/>
            <a:ext cx="3589822" cy="629134"/>
            <a:chOff x="0" y="0"/>
            <a:chExt cx="3985623" cy="698500"/>
          </a:xfrm>
        </p:grpSpPr>
        <p:sp>
          <p:nvSpPr>
            <p:cNvPr id="24" name="Freeform 24"/>
            <p:cNvSpPr/>
            <p:nvPr/>
          </p:nvSpPr>
          <p:spPr>
            <a:xfrm>
              <a:off x="4555" y="0"/>
              <a:ext cx="3976512" cy="698500"/>
            </a:xfrm>
            <a:custGeom>
              <a:avLst/>
              <a:gdLst/>
              <a:ahLst/>
              <a:cxnLst/>
              <a:rect l="l" t="t" r="r" b="b"/>
              <a:pathLst>
                <a:path w="3976512" h="698500">
                  <a:moveTo>
                    <a:pt x="3969138" y="369755"/>
                  </a:moveTo>
                  <a:lnTo>
                    <a:pt x="3789798" y="677995"/>
                  </a:lnTo>
                  <a:cubicBezTo>
                    <a:pt x="3782412" y="690690"/>
                    <a:pt x="3768833" y="698500"/>
                    <a:pt x="3754145" y="698500"/>
                  </a:cubicBezTo>
                  <a:lnTo>
                    <a:pt x="222368" y="698500"/>
                  </a:lnTo>
                  <a:cubicBezTo>
                    <a:pt x="207681" y="698500"/>
                    <a:pt x="194101" y="690690"/>
                    <a:pt x="186715" y="677995"/>
                  </a:cubicBezTo>
                  <a:lnTo>
                    <a:pt x="7375" y="369755"/>
                  </a:lnTo>
                  <a:cubicBezTo>
                    <a:pt x="0" y="357080"/>
                    <a:pt x="0" y="341420"/>
                    <a:pt x="7375" y="328745"/>
                  </a:cubicBezTo>
                  <a:lnTo>
                    <a:pt x="186715" y="20505"/>
                  </a:lnTo>
                  <a:cubicBezTo>
                    <a:pt x="194101" y="7810"/>
                    <a:pt x="207681" y="0"/>
                    <a:pt x="222368" y="0"/>
                  </a:cubicBezTo>
                  <a:lnTo>
                    <a:pt x="3754145" y="0"/>
                  </a:lnTo>
                  <a:cubicBezTo>
                    <a:pt x="3768833" y="0"/>
                    <a:pt x="3782412" y="7810"/>
                    <a:pt x="3789798" y="20505"/>
                  </a:cubicBezTo>
                  <a:lnTo>
                    <a:pt x="3969138" y="328745"/>
                  </a:lnTo>
                  <a:cubicBezTo>
                    <a:pt x="3976512" y="341420"/>
                    <a:pt x="3976512" y="357080"/>
                    <a:pt x="3969138" y="369755"/>
                  </a:cubicBezTo>
                  <a:close/>
                </a:path>
              </a:pathLst>
            </a:custGeom>
            <a:solidFill>
              <a:srgbClr val="3275C5"/>
            </a:solidFill>
          </p:spPr>
          <p:txBody>
            <a:bodyPr/>
            <a:lstStyle/>
            <a:p>
              <a:endParaRPr lang="en-US"/>
            </a:p>
          </p:txBody>
        </p:sp>
        <p:sp>
          <p:nvSpPr>
            <p:cNvPr id="25" name="TextBox 25"/>
            <p:cNvSpPr txBox="1"/>
            <p:nvPr/>
          </p:nvSpPr>
          <p:spPr>
            <a:xfrm>
              <a:off x="114300" y="19050"/>
              <a:ext cx="3757023" cy="679450"/>
            </a:xfrm>
            <a:prstGeom prst="rect">
              <a:avLst/>
            </a:prstGeom>
          </p:spPr>
          <p:txBody>
            <a:bodyPr lIns="50800" tIns="50800" rIns="50800" bIns="50800" rtlCol="0" anchor="ctr"/>
            <a:lstStyle/>
            <a:p>
              <a:pPr algn="ctr">
                <a:lnSpc>
                  <a:spcPts val="2376"/>
                </a:lnSpc>
              </a:pPr>
              <a:endParaRPr/>
            </a:p>
          </p:txBody>
        </p:sp>
      </p:grpSp>
      <p:grpSp>
        <p:nvGrpSpPr>
          <p:cNvPr id="26" name="Group 26"/>
          <p:cNvGrpSpPr/>
          <p:nvPr/>
        </p:nvGrpSpPr>
        <p:grpSpPr>
          <a:xfrm>
            <a:off x="5509042" y="3992506"/>
            <a:ext cx="11327449" cy="1243904"/>
            <a:chOff x="0" y="0"/>
            <a:chExt cx="9024629" cy="991024"/>
          </a:xfrm>
        </p:grpSpPr>
        <p:sp>
          <p:nvSpPr>
            <p:cNvPr id="27" name="Freeform 27"/>
            <p:cNvSpPr/>
            <p:nvPr/>
          </p:nvSpPr>
          <p:spPr>
            <a:xfrm>
              <a:off x="1025" y="0"/>
              <a:ext cx="9022580" cy="991024"/>
            </a:xfrm>
            <a:custGeom>
              <a:avLst/>
              <a:gdLst/>
              <a:ahLst/>
              <a:cxnLst/>
              <a:rect l="l" t="t" r="r" b="b"/>
              <a:pathLst>
                <a:path w="9022580" h="991024">
                  <a:moveTo>
                    <a:pt x="9020751" y="502468"/>
                  </a:moveTo>
                  <a:lnTo>
                    <a:pt x="8823257" y="984068"/>
                  </a:lnTo>
                  <a:cubicBezTo>
                    <a:pt x="8821531" y="988276"/>
                    <a:pt x="8817434" y="991024"/>
                    <a:pt x="8812886" y="991024"/>
                  </a:cubicBezTo>
                  <a:lnTo>
                    <a:pt x="209693" y="991024"/>
                  </a:lnTo>
                  <a:cubicBezTo>
                    <a:pt x="205145" y="991024"/>
                    <a:pt x="201048" y="988276"/>
                    <a:pt x="199322" y="984068"/>
                  </a:cubicBezTo>
                  <a:lnTo>
                    <a:pt x="1828" y="502468"/>
                  </a:lnTo>
                  <a:cubicBezTo>
                    <a:pt x="0" y="498011"/>
                    <a:pt x="0" y="493013"/>
                    <a:pt x="1828" y="488556"/>
                  </a:cubicBezTo>
                  <a:lnTo>
                    <a:pt x="199322" y="6956"/>
                  </a:lnTo>
                  <a:cubicBezTo>
                    <a:pt x="201048" y="2748"/>
                    <a:pt x="205145" y="0"/>
                    <a:pt x="209693" y="0"/>
                  </a:cubicBezTo>
                  <a:lnTo>
                    <a:pt x="8812886" y="0"/>
                  </a:lnTo>
                  <a:cubicBezTo>
                    <a:pt x="8817434" y="0"/>
                    <a:pt x="8821531" y="2748"/>
                    <a:pt x="8823257" y="6956"/>
                  </a:cubicBezTo>
                  <a:lnTo>
                    <a:pt x="9020751" y="488556"/>
                  </a:lnTo>
                  <a:cubicBezTo>
                    <a:pt x="9022579" y="493013"/>
                    <a:pt x="9022579" y="498011"/>
                    <a:pt x="9020751" y="502468"/>
                  </a:cubicBezTo>
                  <a:close/>
                </a:path>
              </a:pathLst>
            </a:custGeom>
            <a:solidFill>
              <a:srgbClr val="FFFFFF"/>
            </a:solidFill>
            <a:ln w="57150" cap="sq">
              <a:solidFill>
                <a:srgbClr val="145DA0"/>
              </a:solidFill>
              <a:prstDash val="solid"/>
              <a:miter/>
            </a:ln>
          </p:spPr>
          <p:txBody>
            <a:bodyPr/>
            <a:lstStyle/>
            <a:p>
              <a:endParaRPr lang="en-US"/>
            </a:p>
          </p:txBody>
        </p:sp>
        <p:sp>
          <p:nvSpPr>
            <p:cNvPr id="28" name="TextBox 28"/>
            <p:cNvSpPr txBox="1"/>
            <p:nvPr/>
          </p:nvSpPr>
          <p:spPr>
            <a:xfrm>
              <a:off x="114300" y="19050"/>
              <a:ext cx="8796029" cy="971974"/>
            </a:xfrm>
            <a:prstGeom prst="rect">
              <a:avLst/>
            </a:prstGeom>
          </p:spPr>
          <p:txBody>
            <a:bodyPr lIns="50800" tIns="50800" rIns="50800" bIns="50800" rtlCol="0" anchor="ctr"/>
            <a:lstStyle/>
            <a:p>
              <a:pPr algn="ctr">
                <a:lnSpc>
                  <a:spcPts val="2376"/>
                </a:lnSpc>
              </a:pPr>
              <a:endParaRPr/>
            </a:p>
          </p:txBody>
        </p:sp>
      </p:grpSp>
      <p:grpSp>
        <p:nvGrpSpPr>
          <p:cNvPr id="29" name="Group 29"/>
          <p:cNvGrpSpPr/>
          <p:nvPr/>
        </p:nvGrpSpPr>
        <p:grpSpPr>
          <a:xfrm>
            <a:off x="4712813" y="3307402"/>
            <a:ext cx="1592458" cy="1368519"/>
            <a:chOff x="0" y="0"/>
            <a:chExt cx="812800" cy="698500"/>
          </a:xfrm>
        </p:grpSpPr>
        <p:sp>
          <p:nvSpPr>
            <p:cNvPr id="30" name="Freeform 30"/>
            <p:cNvSpPr/>
            <p:nvPr/>
          </p:nvSpPr>
          <p:spPr>
            <a:xfrm>
              <a:off x="10269" y="0"/>
              <a:ext cx="792262" cy="698500"/>
            </a:xfrm>
            <a:custGeom>
              <a:avLst/>
              <a:gdLst/>
              <a:ahLst/>
              <a:cxnLst/>
              <a:rect l="l" t="t" r="r" b="b"/>
              <a:pathLst>
                <a:path w="792262" h="698500">
                  <a:moveTo>
                    <a:pt x="775637" y="395473"/>
                  </a:moveTo>
                  <a:lnTo>
                    <a:pt x="626225" y="652277"/>
                  </a:lnTo>
                  <a:cubicBezTo>
                    <a:pt x="609574" y="680894"/>
                    <a:pt x="578962" y="698500"/>
                    <a:pt x="545853" y="698500"/>
                  </a:cubicBezTo>
                  <a:lnTo>
                    <a:pt x="246409" y="698500"/>
                  </a:lnTo>
                  <a:cubicBezTo>
                    <a:pt x="213300" y="698500"/>
                    <a:pt x="182688" y="680894"/>
                    <a:pt x="166037" y="652277"/>
                  </a:cubicBezTo>
                  <a:lnTo>
                    <a:pt x="16625" y="395473"/>
                  </a:lnTo>
                  <a:cubicBezTo>
                    <a:pt x="0" y="366900"/>
                    <a:pt x="0" y="331600"/>
                    <a:pt x="16625" y="303027"/>
                  </a:cubicBezTo>
                  <a:lnTo>
                    <a:pt x="166037" y="46223"/>
                  </a:lnTo>
                  <a:cubicBezTo>
                    <a:pt x="182688" y="17605"/>
                    <a:pt x="213300" y="0"/>
                    <a:pt x="246409" y="0"/>
                  </a:cubicBezTo>
                  <a:lnTo>
                    <a:pt x="545853" y="0"/>
                  </a:lnTo>
                  <a:cubicBezTo>
                    <a:pt x="578962" y="0"/>
                    <a:pt x="609574" y="17605"/>
                    <a:pt x="626225" y="46223"/>
                  </a:cubicBezTo>
                  <a:lnTo>
                    <a:pt x="775637" y="303027"/>
                  </a:lnTo>
                  <a:cubicBezTo>
                    <a:pt x="792262" y="331600"/>
                    <a:pt x="792262" y="366900"/>
                    <a:pt x="775637" y="395473"/>
                  </a:cubicBezTo>
                  <a:close/>
                </a:path>
              </a:pathLst>
            </a:custGeom>
            <a:solidFill>
              <a:srgbClr val="FFFFFF"/>
            </a:solidFill>
          </p:spPr>
          <p:txBody>
            <a:bodyPr/>
            <a:lstStyle/>
            <a:p>
              <a:endParaRPr lang="en-US"/>
            </a:p>
          </p:txBody>
        </p:sp>
        <p:sp>
          <p:nvSpPr>
            <p:cNvPr id="31" name="TextBox 31"/>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32" name="Group 32"/>
          <p:cNvGrpSpPr/>
          <p:nvPr/>
        </p:nvGrpSpPr>
        <p:grpSpPr>
          <a:xfrm>
            <a:off x="4776959" y="3363372"/>
            <a:ext cx="1464166" cy="1258268"/>
            <a:chOff x="0" y="0"/>
            <a:chExt cx="812800" cy="698500"/>
          </a:xfrm>
        </p:grpSpPr>
        <p:sp>
          <p:nvSpPr>
            <p:cNvPr id="33" name="Freeform 33"/>
            <p:cNvSpPr/>
            <p:nvPr/>
          </p:nvSpPr>
          <p:spPr>
            <a:xfrm>
              <a:off x="11169" y="0"/>
              <a:ext cx="790462" cy="698500"/>
            </a:xfrm>
            <a:custGeom>
              <a:avLst/>
              <a:gdLst/>
              <a:ahLst/>
              <a:cxnLst/>
              <a:rect l="l" t="t" r="r" b="b"/>
              <a:pathLst>
                <a:path w="790462" h="698500">
                  <a:moveTo>
                    <a:pt x="772381" y="399524"/>
                  </a:moveTo>
                  <a:lnTo>
                    <a:pt x="627681" y="648226"/>
                  </a:lnTo>
                  <a:cubicBezTo>
                    <a:pt x="609572" y="679352"/>
                    <a:pt x="576278" y="698500"/>
                    <a:pt x="540267" y="698500"/>
                  </a:cubicBezTo>
                  <a:lnTo>
                    <a:pt x="250195" y="698500"/>
                  </a:lnTo>
                  <a:cubicBezTo>
                    <a:pt x="214184" y="698500"/>
                    <a:pt x="180890" y="679352"/>
                    <a:pt x="162781" y="648226"/>
                  </a:cubicBezTo>
                  <a:lnTo>
                    <a:pt x="18081" y="399524"/>
                  </a:lnTo>
                  <a:cubicBezTo>
                    <a:pt x="0" y="368447"/>
                    <a:pt x="0" y="330054"/>
                    <a:pt x="18081" y="298976"/>
                  </a:cubicBezTo>
                  <a:lnTo>
                    <a:pt x="162781" y="50274"/>
                  </a:lnTo>
                  <a:cubicBezTo>
                    <a:pt x="180890" y="19148"/>
                    <a:pt x="214184" y="0"/>
                    <a:pt x="250195" y="0"/>
                  </a:cubicBezTo>
                  <a:lnTo>
                    <a:pt x="540267" y="0"/>
                  </a:lnTo>
                  <a:cubicBezTo>
                    <a:pt x="576278" y="0"/>
                    <a:pt x="609572" y="19148"/>
                    <a:pt x="627681" y="50274"/>
                  </a:cubicBezTo>
                  <a:lnTo>
                    <a:pt x="772381" y="298976"/>
                  </a:lnTo>
                  <a:cubicBezTo>
                    <a:pt x="790462" y="330054"/>
                    <a:pt x="790462" y="368447"/>
                    <a:pt x="772381" y="399524"/>
                  </a:cubicBezTo>
                  <a:close/>
                </a:path>
              </a:pathLst>
            </a:custGeom>
            <a:solidFill>
              <a:srgbClr val="3275C5"/>
            </a:solidFill>
          </p:spPr>
          <p:txBody>
            <a:bodyPr/>
            <a:lstStyle/>
            <a:p>
              <a:endParaRPr lang="en-US"/>
            </a:p>
          </p:txBody>
        </p:sp>
        <p:sp>
          <p:nvSpPr>
            <p:cNvPr id="34" name="TextBox 34"/>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35" name="TextBox 35"/>
          <p:cNvSpPr txBox="1"/>
          <p:nvPr/>
        </p:nvSpPr>
        <p:spPr>
          <a:xfrm>
            <a:off x="6241126" y="4216017"/>
            <a:ext cx="10146390" cy="59055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Superset hỗ trợ các plugin tùy chỉnh, cho phép người dùng phát triển và tích hợp thêm các loại biểu đồ hoặc trực quan hóa khác ngoài những loại mặc định có sẵn</a:t>
            </a:r>
          </a:p>
        </p:txBody>
      </p:sp>
      <p:sp>
        <p:nvSpPr>
          <p:cNvPr id="36" name="TextBox 36"/>
          <p:cNvSpPr txBox="1"/>
          <p:nvPr/>
        </p:nvSpPr>
        <p:spPr>
          <a:xfrm>
            <a:off x="6364380" y="3666549"/>
            <a:ext cx="2723032"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HỖ TRỢ NHIỀU PLUGIN</a:t>
            </a:r>
          </a:p>
        </p:txBody>
      </p:sp>
      <p:grpSp>
        <p:nvGrpSpPr>
          <p:cNvPr id="37" name="Group 37"/>
          <p:cNvGrpSpPr/>
          <p:nvPr/>
        </p:nvGrpSpPr>
        <p:grpSpPr>
          <a:xfrm>
            <a:off x="6589867" y="5649242"/>
            <a:ext cx="5163935" cy="629134"/>
            <a:chOff x="0" y="0"/>
            <a:chExt cx="5733291" cy="698500"/>
          </a:xfrm>
        </p:grpSpPr>
        <p:sp>
          <p:nvSpPr>
            <p:cNvPr id="38" name="Freeform 38"/>
            <p:cNvSpPr/>
            <p:nvPr/>
          </p:nvSpPr>
          <p:spPr>
            <a:xfrm>
              <a:off x="3167" y="0"/>
              <a:ext cx="5726957" cy="698500"/>
            </a:xfrm>
            <a:custGeom>
              <a:avLst/>
              <a:gdLst/>
              <a:ahLst/>
              <a:cxnLst/>
              <a:rect l="l" t="t" r="r" b="b"/>
              <a:pathLst>
                <a:path w="5726957" h="698500">
                  <a:moveTo>
                    <a:pt x="5721830" y="363504"/>
                  </a:moveTo>
                  <a:lnTo>
                    <a:pt x="5535217" y="684246"/>
                  </a:lnTo>
                  <a:cubicBezTo>
                    <a:pt x="5530082" y="693071"/>
                    <a:pt x="5520642" y="698500"/>
                    <a:pt x="5510432" y="698500"/>
                  </a:cubicBezTo>
                  <a:lnTo>
                    <a:pt x="216525" y="698500"/>
                  </a:lnTo>
                  <a:cubicBezTo>
                    <a:pt x="206314" y="698500"/>
                    <a:pt x="196874" y="693071"/>
                    <a:pt x="191740" y="684246"/>
                  </a:cubicBezTo>
                  <a:lnTo>
                    <a:pt x="5126" y="363504"/>
                  </a:lnTo>
                  <a:cubicBezTo>
                    <a:pt x="0" y="354693"/>
                    <a:pt x="0" y="343807"/>
                    <a:pt x="5126" y="334996"/>
                  </a:cubicBezTo>
                  <a:lnTo>
                    <a:pt x="191740" y="14254"/>
                  </a:lnTo>
                  <a:cubicBezTo>
                    <a:pt x="196874" y="5429"/>
                    <a:pt x="206314" y="0"/>
                    <a:pt x="216525" y="0"/>
                  </a:cubicBezTo>
                  <a:lnTo>
                    <a:pt x="5510432" y="0"/>
                  </a:lnTo>
                  <a:cubicBezTo>
                    <a:pt x="5520642" y="0"/>
                    <a:pt x="5530082" y="5429"/>
                    <a:pt x="5535217" y="14254"/>
                  </a:cubicBezTo>
                  <a:lnTo>
                    <a:pt x="5721830" y="334996"/>
                  </a:lnTo>
                  <a:cubicBezTo>
                    <a:pt x="5726957" y="343807"/>
                    <a:pt x="5726957" y="354693"/>
                    <a:pt x="5721830" y="363504"/>
                  </a:cubicBezTo>
                  <a:close/>
                </a:path>
              </a:pathLst>
            </a:custGeom>
            <a:solidFill>
              <a:srgbClr val="3275C5"/>
            </a:solidFill>
          </p:spPr>
          <p:txBody>
            <a:bodyPr/>
            <a:lstStyle/>
            <a:p>
              <a:endParaRPr lang="en-US"/>
            </a:p>
          </p:txBody>
        </p:sp>
        <p:sp>
          <p:nvSpPr>
            <p:cNvPr id="39" name="TextBox 39"/>
            <p:cNvSpPr txBox="1"/>
            <p:nvPr/>
          </p:nvSpPr>
          <p:spPr>
            <a:xfrm>
              <a:off x="114300" y="19050"/>
              <a:ext cx="5504691" cy="679450"/>
            </a:xfrm>
            <a:prstGeom prst="rect">
              <a:avLst/>
            </a:prstGeom>
          </p:spPr>
          <p:txBody>
            <a:bodyPr lIns="50800" tIns="50800" rIns="50800" bIns="50800" rtlCol="0" anchor="ctr"/>
            <a:lstStyle/>
            <a:p>
              <a:pPr algn="ctr">
                <a:lnSpc>
                  <a:spcPts val="2376"/>
                </a:lnSpc>
              </a:pPr>
              <a:endParaRPr/>
            </a:p>
          </p:txBody>
        </p:sp>
      </p:grpSp>
      <p:grpSp>
        <p:nvGrpSpPr>
          <p:cNvPr id="40" name="Group 40"/>
          <p:cNvGrpSpPr/>
          <p:nvPr/>
        </p:nvGrpSpPr>
        <p:grpSpPr>
          <a:xfrm>
            <a:off x="6545702" y="6083879"/>
            <a:ext cx="11345949" cy="1330050"/>
            <a:chOff x="0" y="0"/>
            <a:chExt cx="9039368" cy="1059657"/>
          </a:xfrm>
        </p:grpSpPr>
        <p:sp>
          <p:nvSpPr>
            <p:cNvPr id="41" name="Freeform 41"/>
            <p:cNvSpPr/>
            <p:nvPr/>
          </p:nvSpPr>
          <p:spPr>
            <a:xfrm>
              <a:off x="957" y="0"/>
              <a:ext cx="9037454" cy="1059657"/>
            </a:xfrm>
            <a:custGeom>
              <a:avLst/>
              <a:gdLst/>
              <a:ahLst/>
              <a:cxnLst/>
              <a:rect l="l" t="t" r="r" b="b"/>
              <a:pathLst>
                <a:path w="9037454" h="1059657">
                  <a:moveTo>
                    <a:pt x="9035724" y="536836"/>
                  </a:moveTo>
                  <a:lnTo>
                    <a:pt x="8837899" y="1052648"/>
                  </a:lnTo>
                  <a:cubicBezTo>
                    <a:pt x="8836280" y="1056870"/>
                    <a:pt x="8832227" y="1059657"/>
                    <a:pt x="8827706" y="1059657"/>
                  </a:cubicBezTo>
                  <a:lnTo>
                    <a:pt x="209749" y="1059657"/>
                  </a:lnTo>
                  <a:cubicBezTo>
                    <a:pt x="205228" y="1059657"/>
                    <a:pt x="201174" y="1056870"/>
                    <a:pt x="199555" y="1052648"/>
                  </a:cubicBezTo>
                  <a:lnTo>
                    <a:pt x="1731" y="536836"/>
                  </a:lnTo>
                  <a:cubicBezTo>
                    <a:pt x="0" y="532325"/>
                    <a:pt x="0" y="527332"/>
                    <a:pt x="1731" y="522820"/>
                  </a:cubicBezTo>
                  <a:lnTo>
                    <a:pt x="199555" y="7008"/>
                  </a:lnTo>
                  <a:cubicBezTo>
                    <a:pt x="201174" y="2787"/>
                    <a:pt x="205228" y="0"/>
                    <a:pt x="209749" y="0"/>
                  </a:cubicBezTo>
                  <a:lnTo>
                    <a:pt x="8827706" y="0"/>
                  </a:lnTo>
                  <a:cubicBezTo>
                    <a:pt x="8832227" y="0"/>
                    <a:pt x="8836280" y="2787"/>
                    <a:pt x="8837899" y="7008"/>
                  </a:cubicBezTo>
                  <a:lnTo>
                    <a:pt x="9035724" y="522820"/>
                  </a:lnTo>
                  <a:cubicBezTo>
                    <a:pt x="9037454" y="527332"/>
                    <a:pt x="9037454" y="532325"/>
                    <a:pt x="9035724" y="536836"/>
                  </a:cubicBezTo>
                  <a:close/>
                </a:path>
              </a:pathLst>
            </a:custGeom>
            <a:solidFill>
              <a:srgbClr val="FFFFFF"/>
            </a:solidFill>
            <a:ln w="57150" cap="sq">
              <a:solidFill>
                <a:srgbClr val="145DA0"/>
              </a:solidFill>
              <a:prstDash val="solid"/>
              <a:miter/>
            </a:ln>
          </p:spPr>
          <p:txBody>
            <a:bodyPr/>
            <a:lstStyle/>
            <a:p>
              <a:endParaRPr lang="en-US"/>
            </a:p>
          </p:txBody>
        </p:sp>
        <p:sp>
          <p:nvSpPr>
            <p:cNvPr id="42" name="TextBox 42"/>
            <p:cNvSpPr txBox="1"/>
            <p:nvPr/>
          </p:nvSpPr>
          <p:spPr>
            <a:xfrm>
              <a:off x="114300" y="19050"/>
              <a:ext cx="8810768" cy="1040607"/>
            </a:xfrm>
            <a:prstGeom prst="rect">
              <a:avLst/>
            </a:prstGeom>
          </p:spPr>
          <p:txBody>
            <a:bodyPr lIns="50800" tIns="50800" rIns="50800" bIns="50800" rtlCol="0" anchor="ctr"/>
            <a:lstStyle/>
            <a:p>
              <a:pPr algn="ctr">
                <a:lnSpc>
                  <a:spcPts val="2376"/>
                </a:lnSpc>
              </a:pPr>
              <a:endParaRPr/>
            </a:p>
          </p:txBody>
        </p:sp>
      </p:grpSp>
      <p:grpSp>
        <p:nvGrpSpPr>
          <p:cNvPr id="43" name="Group 43"/>
          <p:cNvGrpSpPr/>
          <p:nvPr/>
        </p:nvGrpSpPr>
        <p:grpSpPr>
          <a:xfrm>
            <a:off x="5766591" y="5379285"/>
            <a:ext cx="1558223" cy="1368519"/>
            <a:chOff x="0" y="0"/>
            <a:chExt cx="795326" cy="698500"/>
          </a:xfrm>
        </p:grpSpPr>
        <p:sp>
          <p:nvSpPr>
            <p:cNvPr id="44" name="Freeform 44"/>
            <p:cNvSpPr/>
            <p:nvPr/>
          </p:nvSpPr>
          <p:spPr>
            <a:xfrm>
              <a:off x="10495" y="0"/>
              <a:ext cx="774337" cy="698500"/>
            </a:xfrm>
            <a:custGeom>
              <a:avLst/>
              <a:gdLst/>
              <a:ahLst/>
              <a:cxnLst/>
              <a:rect l="l" t="t" r="r" b="b"/>
              <a:pathLst>
                <a:path w="774337" h="698500">
                  <a:moveTo>
                    <a:pt x="757347" y="396489"/>
                  </a:moveTo>
                  <a:lnTo>
                    <a:pt x="609116" y="651261"/>
                  </a:lnTo>
                  <a:cubicBezTo>
                    <a:pt x="592100" y="680508"/>
                    <a:pt x="560815" y="698500"/>
                    <a:pt x="526979" y="698500"/>
                  </a:cubicBezTo>
                  <a:lnTo>
                    <a:pt x="247358" y="698500"/>
                  </a:lnTo>
                  <a:cubicBezTo>
                    <a:pt x="213521" y="698500"/>
                    <a:pt x="182237" y="680508"/>
                    <a:pt x="165221" y="651261"/>
                  </a:cubicBezTo>
                  <a:lnTo>
                    <a:pt x="16989" y="396489"/>
                  </a:lnTo>
                  <a:cubicBezTo>
                    <a:pt x="0" y="367288"/>
                    <a:pt x="0" y="331212"/>
                    <a:pt x="16989" y="302011"/>
                  </a:cubicBezTo>
                  <a:lnTo>
                    <a:pt x="165221" y="47239"/>
                  </a:lnTo>
                  <a:cubicBezTo>
                    <a:pt x="182237" y="17992"/>
                    <a:pt x="213521" y="0"/>
                    <a:pt x="247358" y="0"/>
                  </a:cubicBezTo>
                  <a:lnTo>
                    <a:pt x="526979" y="0"/>
                  </a:lnTo>
                  <a:cubicBezTo>
                    <a:pt x="560815" y="0"/>
                    <a:pt x="592100" y="17992"/>
                    <a:pt x="609116" y="47239"/>
                  </a:cubicBezTo>
                  <a:lnTo>
                    <a:pt x="757347" y="302011"/>
                  </a:lnTo>
                  <a:cubicBezTo>
                    <a:pt x="774337" y="331212"/>
                    <a:pt x="774337" y="367288"/>
                    <a:pt x="757347" y="396489"/>
                  </a:cubicBezTo>
                  <a:close/>
                </a:path>
              </a:pathLst>
            </a:custGeom>
            <a:solidFill>
              <a:srgbClr val="FFFFFF"/>
            </a:solidFill>
          </p:spPr>
          <p:txBody>
            <a:bodyPr/>
            <a:lstStyle/>
            <a:p>
              <a:endParaRPr lang="en-US"/>
            </a:p>
          </p:txBody>
        </p:sp>
        <p:sp>
          <p:nvSpPr>
            <p:cNvPr id="45" name="TextBox 45"/>
            <p:cNvSpPr txBox="1"/>
            <p:nvPr/>
          </p:nvSpPr>
          <p:spPr>
            <a:xfrm>
              <a:off x="114300" y="19050"/>
              <a:ext cx="566726" cy="679450"/>
            </a:xfrm>
            <a:prstGeom prst="rect">
              <a:avLst/>
            </a:prstGeom>
          </p:spPr>
          <p:txBody>
            <a:bodyPr lIns="50800" tIns="50800" rIns="50800" bIns="50800" rtlCol="0" anchor="ctr"/>
            <a:lstStyle/>
            <a:p>
              <a:pPr algn="ctr">
                <a:lnSpc>
                  <a:spcPts val="2376"/>
                </a:lnSpc>
              </a:pPr>
              <a:endParaRPr/>
            </a:p>
          </p:txBody>
        </p:sp>
      </p:grpSp>
      <p:grpSp>
        <p:nvGrpSpPr>
          <p:cNvPr id="46" name="Group 46"/>
          <p:cNvGrpSpPr/>
          <p:nvPr/>
        </p:nvGrpSpPr>
        <p:grpSpPr>
          <a:xfrm>
            <a:off x="5829358" y="5435256"/>
            <a:ext cx="1432690" cy="1258268"/>
            <a:chOff x="0" y="0"/>
            <a:chExt cx="795326" cy="698500"/>
          </a:xfrm>
        </p:grpSpPr>
        <p:sp>
          <p:nvSpPr>
            <p:cNvPr id="47" name="Freeform 47"/>
            <p:cNvSpPr/>
            <p:nvPr/>
          </p:nvSpPr>
          <p:spPr>
            <a:xfrm>
              <a:off x="11414" y="0"/>
              <a:ext cx="772498" cy="698500"/>
            </a:xfrm>
            <a:custGeom>
              <a:avLst/>
              <a:gdLst/>
              <a:ahLst/>
              <a:cxnLst/>
              <a:rect l="l" t="t" r="r" b="b"/>
              <a:pathLst>
                <a:path w="772498" h="698500">
                  <a:moveTo>
                    <a:pt x="754020" y="400628"/>
                  </a:moveTo>
                  <a:lnTo>
                    <a:pt x="610605" y="647122"/>
                  </a:lnTo>
                  <a:cubicBezTo>
                    <a:pt x="592098" y="678931"/>
                    <a:pt x="558072" y="698500"/>
                    <a:pt x="521271" y="698500"/>
                  </a:cubicBezTo>
                  <a:lnTo>
                    <a:pt x="251227" y="698500"/>
                  </a:lnTo>
                  <a:cubicBezTo>
                    <a:pt x="214426" y="698500"/>
                    <a:pt x="180401" y="678931"/>
                    <a:pt x="161893" y="647122"/>
                  </a:cubicBezTo>
                  <a:lnTo>
                    <a:pt x="18479" y="400628"/>
                  </a:lnTo>
                  <a:cubicBezTo>
                    <a:pt x="0" y="368868"/>
                    <a:pt x="0" y="329632"/>
                    <a:pt x="18479" y="297872"/>
                  </a:cubicBezTo>
                  <a:lnTo>
                    <a:pt x="161893" y="51378"/>
                  </a:lnTo>
                  <a:cubicBezTo>
                    <a:pt x="180401" y="19569"/>
                    <a:pt x="214426" y="0"/>
                    <a:pt x="251227" y="0"/>
                  </a:cubicBezTo>
                  <a:lnTo>
                    <a:pt x="521271" y="0"/>
                  </a:lnTo>
                  <a:cubicBezTo>
                    <a:pt x="558072" y="0"/>
                    <a:pt x="592098" y="19569"/>
                    <a:pt x="610605" y="51378"/>
                  </a:cubicBezTo>
                  <a:lnTo>
                    <a:pt x="754020" y="297872"/>
                  </a:lnTo>
                  <a:cubicBezTo>
                    <a:pt x="772498" y="329632"/>
                    <a:pt x="772498" y="368868"/>
                    <a:pt x="754020" y="400628"/>
                  </a:cubicBezTo>
                  <a:close/>
                </a:path>
              </a:pathLst>
            </a:custGeom>
            <a:solidFill>
              <a:srgbClr val="3275C5"/>
            </a:solidFill>
          </p:spPr>
          <p:txBody>
            <a:bodyPr/>
            <a:lstStyle/>
            <a:p>
              <a:endParaRPr lang="en-US"/>
            </a:p>
          </p:txBody>
        </p:sp>
        <p:sp>
          <p:nvSpPr>
            <p:cNvPr id="48" name="TextBox 48"/>
            <p:cNvSpPr txBox="1"/>
            <p:nvPr/>
          </p:nvSpPr>
          <p:spPr>
            <a:xfrm>
              <a:off x="114300" y="19050"/>
              <a:ext cx="566726" cy="679450"/>
            </a:xfrm>
            <a:prstGeom prst="rect">
              <a:avLst/>
            </a:prstGeom>
          </p:spPr>
          <p:txBody>
            <a:bodyPr lIns="50800" tIns="50800" rIns="50800" bIns="50800" rtlCol="0" anchor="ctr"/>
            <a:lstStyle/>
            <a:p>
              <a:pPr algn="ctr">
                <a:lnSpc>
                  <a:spcPts val="2376"/>
                </a:lnSpc>
              </a:pPr>
              <a:endParaRPr/>
            </a:p>
          </p:txBody>
        </p:sp>
      </p:grpSp>
      <p:sp>
        <p:nvSpPr>
          <p:cNvPr id="49" name="TextBox 49"/>
          <p:cNvSpPr txBox="1"/>
          <p:nvPr/>
        </p:nvSpPr>
        <p:spPr>
          <a:xfrm>
            <a:off x="7254546" y="6301229"/>
            <a:ext cx="9928261" cy="87630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SQL Lab cho phép người dùng trực tiếp viết và thực thi các truy vấn SQL trên dữ liệu, với khả năng xem kết quả tức thời, phù hợp cho các nhà phân tích dữ liệu muốn tùy chỉnh truy vấn chi tiết</a:t>
            </a:r>
          </a:p>
        </p:txBody>
      </p:sp>
      <p:sp>
        <p:nvSpPr>
          <p:cNvPr id="50" name="TextBox 50"/>
          <p:cNvSpPr txBox="1"/>
          <p:nvPr/>
        </p:nvSpPr>
        <p:spPr>
          <a:xfrm>
            <a:off x="7382652" y="5738433"/>
            <a:ext cx="5060854"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SQL-LAB </a:t>
            </a:r>
          </a:p>
        </p:txBody>
      </p:sp>
      <p:grpSp>
        <p:nvGrpSpPr>
          <p:cNvPr id="51" name="Group 51"/>
          <p:cNvGrpSpPr/>
          <p:nvPr/>
        </p:nvGrpSpPr>
        <p:grpSpPr>
          <a:xfrm>
            <a:off x="7593671" y="7771950"/>
            <a:ext cx="5047890" cy="629134"/>
            <a:chOff x="0" y="0"/>
            <a:chExt cx="5604452" cy="698500"/>
          </a:xfrm>
        </p:grpSpPr>
        <p:sp>
          <p:nvSpPr>
            <p:cNvPr id="52" name="Freeform 52"/>
            <p:cNvSpPr/>
            <p:nvPr/>
          </p:nvSpPr>
          <p:spPr>
            <a:xfrm>
              <a:off x="3240" y="0"/>
              <a:ext cx="5597973" cy="698500"/>
            </a:xfrm>
            <a:custGeom>
              <a:avLst/>
              <a:gdLst/>
              <a:ahLst/>
              <a:cxnLst/>
              <a:rect l="l" t="t" r="r" b="b"/>
              <a:pathLst>
                <a:path w="5597973" h="698500">
                  <a:moveTo>
                    <a:pt x="5592728" y="363832"/>
                  </a:moveTo>
                  <a:lnTo>
                    <a:pt x="5406496" y="683918"/>
                  </a:lnTo>
                  <a:cubicBezTo>
                    <a:pt x="5401244" y="692946"/>
                    <a:pt x="5391587" y="698500"/>
                    <a:pt x="5381141" y="698500"/>
                  </a:cubicBezTo>
                  <a:lnTo>
                    <a:pt x="216831" y="698500"/>
                  </a:lnTo>
                  <a:cubicBezTo>
                    <a:pt x="206386" y="698500"/>
                    <a:pt x="196729" y="692946"/>
                    <a:pt x="191476" y="683918"/>
                  </a:cubicBezTo>
                  <a:lnTo>
                    <a:pt x="5244" y="363832"/>
                  </a:lnTo>
                  <a:cubicBezTo>
                    <a:pt x="0" y="354818"/>
                    <a:pt x="0" y="343682"/>
                    <a:pt x="5244" y="334668"/>
                  </a:cubicBezTo>
                  <a:lnTo>
                    <a:pt x="191476" y="14582"/>
                  </a:lnTo>
                  <a:cubicBezTo>
                    <a:pt x="196729" y="5554"/>
                    <a:pt x="206386" y="0"/>
                    <a:pt x="216831" y="0"/>
                  </a:cubicBezTo>
                  <a:lnTo>
                    <a:pt x="5381141" y="0"/>
                  </a:lnTo>
                  <a:cubicBezTo>
                    <a:pt x="5391587" y="0"/>
                    <a:pt x="5401244" y="5554"/>
                    <a:pt x="5406496" y="14582"/>
                  </a:cubicBezTo>
                  <a:lnTo>
                    <a:pt x="5592728" y="334668"/>
                  </a:lnTo>
                  <a:cubicBezTo>
                    <a:pt x="5597972" y="343682"/>
                    <a:pt x="5597972" y="354818"/>
                    <a:pt x="5592728" y="363832"/>
                  </a:cubicBezTo>
                  <a:close/>
                </a:path>
              </a:pathLst>
            </a:custGeom>
            <a:solidFill>
              <a:srgbClr val="3275C5"/>
            </a:solidFill>
          </p:spPr>
          <p:txBody>
            <a:bodyPr/>
            <a:lstStyle/>
            <a:p>
              <a:endParaRPr lang="en-US"/>
            </a:p>
          </p:txBody>
        </p:sp>
        <p:sp>
          <p:nvSpPr>
            <p:cNvPr id="53" name="TextBox 53"/>
            <p:cNvSpPr txBox="1"/>
            <p:nvPr/>
          </p:nvSpPr>
          <p:spPr>
            <a:xfrm>
              <a:off x="114300" y="19050"/>
              <a:ext cx="5375852" cy="679450"/>
            </a:xfrm>
            <a:prstGeom prst="rect">
              <a:avLst/>
            </a:prstGeom>
          </p:spPr>
          <p:txBody>
            <a:bodyPr lIns="50800" tIns="50800" rIns="50800" bIns="50800" rtlCol="0" anchor="ctr"/>
            <a:lstStyle/>
            <a:p>
              <a:pPr algn="ctr">
                <a:lnSpc>
                  <a:spcPts val="2376"/>
                </a:lnSpc>
              </a:pPr>
              <a:endParaRPr/>
            </a:p>
          </p:txBody>
        </p:sp>
      </p:grpSp>
      <p:grpSp>
        <p:nvGrpSpPr>
          <p:cNvPr id="54" name="Group 54"/>
          <p:cNvGrpSpPr/>
          <p:nvPr/>
        </p:nvGrpSpPr>
        <p:grpSpPr>
          <a:xfrm>
            <a:off x="7552789" y="8206587"/>
            <a:ext cx="10502638" cy="1330050"/>
            <a:chOff x="0" y="0"/>
            <a:chExt cx="8367498" cy="1059657"/>
          </a:xfrm>
        </p:grpSpPr>
        <p:sp>
          <p:nvSpPr>
            <p:cNvPr id="55" name="Freeform 55"/>
            <p:cNvSpPr/>
            <p:nvPr/>
          </p:nvSpPr>
          <p:spPr>
            <a:xfrm>
              <a:off x="1034" y="0"/>
              <a:ext cx="8365429" cy="1059657"/>
            </a:xfrm>
            <a:custGeom>
              <a:avLst/>
              <a:gdLst/>
              <a:ahLst/>
              <a:cxnLst/>
              <a:rect l="l" t="t" r="r" b="b"/>
              <a:pathLst>
                <a:path w="8365429" h="1059657">
                  <a:moveTo>
                    <a:pt x="8363560" y="537399"/>
                  </a:moveTo>
                  <a:lnTo>
                    <a:pt x="8166167" y="1052086"/>
                  </a:lnTo>
                  <a:cubicBezTo>
                    <a:pt x="8164419" y="1056646"/>
                    <a:pt x="8160039" y="1059657"/>
                    <a:pt x="8155155" y="1059657"/>
                  </a:cubicBezTo>
                  <a:lnTo>
                    <a:pt x="210275" y="1059657"/>
                  </a:lnTo>
                  <a:cubicBezTo>
                    <a:pt x="205390" y="1059657"/>
                    <a:pt x="201011" y="1056646"/>
                    <a:pt x="199262" y="1052086"/>
                  </a:cubicBezTo>
                  <a:lnTo>
                    <a:pt x="1870" y="537399"/>
                  </a:lnTo>
                  <a:cubicBezTo>
                    <a:pt x="0" y="532525"/>
                    <a:pt x="0" y="527132"/>
                    <a:pt x="1870" y="522257"/>
                  </a:cubicBezTo>
                  <a:lnTo>
                    <a:pt x="199262" y="7571"/>
                  </a:lnTo>
                  <a:cubicBezTo>
                    <a:pt x="201011" y="3011"/>
                    <a:pt x="205390" y="0"/>
                    <a:pt x="210275" y="0"/>
                  </a:cubicBezTo>
                  <a:lnTo>
                    <a:pt x="8155155" y="0"/>
                  </a:lnTo>
                  <a:cubicBezTo>
                    <a:pt x="8160039" y="0"/>
                    <a:pt x="8164419" y="3011"/>
                    <a:pt x="8166167" y="7571"/>
                  </a:cubicBezTo>
                  <a:lnTo>
                    <a:pt x="8363560" y="522257"/>
                  </a:lnTo>
                  <a:cubicBezTo>
                    <a:pt x="8365430" y="527132"/>
                    <a:pt x="8365430" y="532525"/>
                    <a:pt x="8363560" y="537399"/>
                  </a:cubicBezTo>
                  <a:close/>
                </a:path>
              </a:pathLst>
            </a:custGeom>
            <a:solidFill>
              <a:srgbClr val="FFFFFF"/>
            </a:solidFill>
            <a:ln w="57150" cap="sq">
              <a:solidFill>
                <a:srgbClr val="145DA0"/>
              </a:solidFill>
              <a:prstDash val="solid"/>
              <a:miter/>
            </a:ln>
          </p:spPr>
          <p:txBody>
            <a:bodyPr/>
            <a:lstStyle/>
            <a:p>
              <a:endParaRPr lang="en-US"/>
            </a:p>
          </p:txBody>
        </p:sp>
        <p:sp>
          <p:nvSpPr>
            <p:cNvPr id="56" name="TextBox 56"/>
            <p:cNvSpPr txBox="1"/>
            <p:nvPr/>
          </p:nvSpPr>
          <p:spPr>
            <a:xfrm>
              <a:off x="114300" y="19050"/>
              <a:ext cx="8138898" cy="1040607"/>
            </a:xfrm>
            <a:prstGeom prst="rect">
              <a:avLst/>
            </a:prstGeom>
          </p:spPr>
          <p:txBody>
            <a:bodyPr lIns="50800" tIns="50800" rIns="50800" bIns="50800" rtlCol="0" anchor="ctr"/>
            <a:lstStyle/>
            <a:p>
              <a:pPr algn="ctr">
                <a:lnSpc>
                  <a:spcPts val="2376"/>
                </a:lnSpc>
              </a:pPr>
              <a:endParaRPr/>
            </a:p>
          </p:txBody>
        </p:sp>
      </p:grpSp>
      <p:grpSp>
        <p:nvGrpSpPr>
          <p:cNvPr id="57" name="Group 57"/>
          <p:cNvGrpSpPr/>
          <p:nvPr/>
        </p:nvGrpSpPr>
        <p:grpSpPr>
          <a:xfrm>
            <a:off x="6831586" y="7501993"/>
            <a:ext cx="1442405" cy="1368519"/>
            <a:chOff x="0" y="0"/>
            <a:chExt cx="736212" cy="698500"/>
          </a:xfrm>
        </p:grpSpPr>
        <p:sp>
          <p:nvSpPr>
            <p:cNvPr id="58" name="Freeform 58"/>
            <p:cNvSpPr/>
            <p:nvPr/>
          </p:nvSpPr>
          <p:spPr>
            <a:xfrm>
              <a:off x="11337" y="0"/>
              <a:ext cx="713537" cy="698500"/>
            </a:xfrm>
            <a:custGeom>
              <a:avLst/>
              <a:gdLst/>
              <a:ahLst/>
              <a:cxnLst/>
              <a:rect l="l" t="t" r="r" b="b"/>
              <a:pathLst>
                <a:path w="713537" h="698500">
                  <a:moveTo>
                    <a:pt x="695184" y="400282"/>
                  </a:moveTo>
                  <a:lnTo>
                    <a:pt x="551366" y="647468"/>
                  </a:lnTo>
                  <a:cubicBezTo>
                    <a:pt x="532984" y="679063"/>
                    <a:pt x="499188" y="698500"/>
                    <a:pt x="462634" y="698500"/>
                  </a:cubicBezTo>
                  <a:lnTo>
                    <a:pt x="250904" y="698500"/>
                  </a:lnTo>
                  <a:cubicBezTo>
                    <a:pt x="214350" y="698500"/>
                    <a:pt x="180554" y="679063"/>
                    <a:pt x="162172" y="647468"/>
                  </a:cubicBezTo>
                  <a:lnTo>
                    <a:pt x="18354" y="400282"/>
                  </a:lnTo>
                  <a:cubicBezTo>
                    <a:pt x="0" y="368736"/>
                    <a:pt x="0" y="329764"/>
                    <a:pt x="18354" y="298218"/>
                  </a:cubicBezTo>
                  <a:lnTo>
                    <a:pt x="162172" y="51032"/>
                  </a:lnTo>
                  <a:cubicBezTo>
                    <a:pt x="180554" y="19437"/>
                    <a:pt x="214350" y="0"/>
                    <a:pt x="250904" y="0"/>
                  </a:cubicBezTo>
                  <a:lnTo>
                    <a:pt x="462634" y="0"/>
                  </a:lnTo>
                  <a:cubicBezTo>
                    <a:pt x="499188" y="0"/>
                    <a:pt x="532984" y="19437"/>
                    <a:pt x="551366" y="51032"/>
                  </a:cubicBezTo>
                  <a:lnTo>
                    <a:pt x="695184" y="298218"/>
                  </a:lnTo>
                  <a:cubicBezTo>
                    <a:pt x="713538" y="329764"/>
                    <a:pt x="713538" y="368736"/>
                    <a:pt x="695184" y="400282"/>
                  </a:cubicBezTo>
                  <a:close/>
                </a:path>
              </a:pathLst>
            </a:custGeom>
            <a:solidFill>
              <a:srgbClr val="FFFFFF"/>
            </a:solidFill>
          </p:spPr>
          <p:txBody>
            <a:bodyPr/>
            <a:lstStyle/>
            <a:p>
              <a:endParaRPr lang="en-US"/>
            </a:p>
          </p:txBody>
        </p:sp>
        <p:sp>
          <p:nvSpPr>
            <p:cNvPr id="59" name="TextBox 59"/>
            <p:cNvSpPr txBox="1"/>
            <p:nvPr/>
          </p:nvSpPr>
          <p:spPr>
            <a:xfrm>
              <a:off x="114300" y="19050"/>
              <a:ext cx="507612" cy="679450"/>
            </a:xfrm>
            <a:prstGeom prst="rect">
              <a:avLst/>
            </a:prstGeom>
          </p:spPr>
          <p:txBody>
            <a:bodyPr lIns="50800" tIns="50800" rIns="50800" bIns="50800" rtlCol="0" anchor="ctr"/>
            <a:lstStyle/>
            <a:p>
              <a:pPr algn="ctr">
                <a:lnSpc>
                  <a:spcPts val="2376"/>
                </a:lnSpc>
              </a:pPr>
              <a:endParaRPr/>
            </a:p>
          </p:txBody>
        </p:sp>
      </p:grpSp>
      <p:grpSp>
        <p:nvGrpSpPr>
          <p:cNvPr id="60" name="Group 60"/>
          <p:cNvGrpSpPr/>
          <p:nvPr/>
        </p:nvGrpSpPr>
        <p:grpSpPr>
          <a:xfrm>
            <a:off x="6889688" y="7557964"/>
            <a:ext cx="1326202" cy="1258268"/>
            <a:chOff x="0" y="0"/>
            <a:chExt cx="736212" cy="698500"/>
          </a:xfrm>
        </p:grpSpPr>
        <p:sp>
          <p:nvSpPr>
            <p:cNvPr id="61" name="Freeform 61"/>
            <p:cNvSpPr/>
            <p:nvPr/>
          </p:nvSpPr>
          <p:spPr>
            <a:xfrm>
              <a:off x="12331" y="0"/>
              <a:ext cx="711550" cy="698500"/>
            </a:xfrm>
            <a:custGeom>
              <a:avLst/>
              <a:gdLst/>
              <a:ahLst/>
              <a:cxnLst/>
              <a:rect l="l" t="t" r="r" b="b"/>
              <a:pathLst>
                <a:path w="711550" h="698500">
                  <a:moveTo>
                    <a:pt x="691588" y="404754"/>
                  </a:moveTo>
                  <a:lnTo>
                    <a:pt x="552974" y="642996"/>
                  </a:lnTo>
                  <a:cubicBezTo>
                    <a:pt x="532981" y="677360"/>
                    <a:pt x="496223" y="698500"/>
                    <a:pt x="456467" y="698500"/>
                  </a:cubicBezTo>
                  <a:lnTo>
                    <a:pt x="255083" y="698500"/>
                  </a:lnTo>
                  <a:cubicBezTo>
                    <a:pt x="215327" y="698500"/>
                    <a:pt x="178569" y="677360"/>
                    <a:pt x="158576" y="642996"/>
                  </a:cubicBezTo>
                  <a:lnTo>
                    <a:pt x="19962" y="404754"/>
                  </a:lnTo>
                  <a:cubicBezTo>
                    <a:pt x="0" y="370443"/>
                    <a:pt x="0" y="328057"/>
                    <a:pt x="19962" y="293746"/>
                  </a:cubicBezTo>
                  <a:lnTo>
                    <a:pt x="158576" y="55504"/>
                  </a:lnTo>
                  <a:cubicBezTo>
                    <a:pt x="178569" y="21140"/>
                    <a:pt x="215327" y="0"/>
                    <a:pt x="255083" y="0"/>
                  </a:cubicBezTo>
                  <a:lnTo>
                    <a:pt x="456467" y="0"/>
                  </a:lnTo>
                  <a:cubicBezTo>
                    <a:pt x="496223" y="0"/>
                    <a:pt x="532981" y="21140"/>
                    <a:pt x="552974" y="55504"/>
                  </a:cubicBezTo>
                  <a:lnTo>
                    <a:pt x="691588" y="293746"/>
                  </a:lnTo>
                  <a:cubicBezTo>
                    <a:pt x="711550" y="328057"/>
                    <a:pt x="711550" y="370443"/>
                    <a:pt x="691588" y="404754"/>
                  </a:cubicBezTo>
                  <a:close/>
                </a:path>
              </a:pathLst>
            </a:custGeom>
            <a:solidFill>
              <a:srgbClr val="3275C5"/>
            </a:solidFill>
          </p:spPr>
          <p:txBody>
            <a:bodyPr/>
            <a:lstStyle/>
            <a:p>
              <a:endParaRPr lang="en-US"/>
            </a:p>
          </p:txBody>
        </p:sp>
        <p:sp>
          <p:nvSpPr>
            <p:cNvPr id="62" name="TextBox 62"/>
            <p:cNvSpPr txBox="1"/>
            <p:nvPr/>
          </p:nvSpPr>
          <p:spPr>
            <a:xfrm>
              <a:off x="114300" y="19050"/>
              <a:ext cx="507612" cy="679450"/>
            </a:xfrm>
            <a:prstGeom prst="rect">
              <a:avLst/>
            </a:prstGeom>
          </p:spPr>
          <p:txBody>
            <a:bodyPr lIns="50800" tIns="50800" rIns="50800" bIns="50800" rtlCol="0" anchor="ctr"/>
            <a:lstStyle/>
            <a:p>
              <a:pPr algn="ctr">
                <a:lnSpc>
                  <a:spcPts val="2376"/>
                </a:lnSpc>
              </a:pPr>
              <a:endParaRPr/>
            </a:p>
          </p:txBody>
        </p:sp>
      </p:grpSp>
      <p:sp>
        <p:nvSpPr>
          <p:cNvPr id="63" name="TextBox 63"/>
          <p:cNvSpPr txBox="1"/>
          <p:nvPr/>
        </p:nvSpPr>
        <p:spPr>
          <a:xfrm>
            <a:off x="8215890" y="8410609"/>
            <a:ext cx="9190323" cy="876300"/>
          </a:xfrm>
          <a:prstGeom prst="rect">
            <a:avLst/>
          </a:prstGeom>
        </p:spPr>
        <p:txBody>
          <a:bodyPr lIns="0" tIns="0" rIns="0" bIns="0" rtlCol="0" anchor="t">
            <a:spAutoFit/>
          </a:bodyPr>
          <a:lstStyle/>
          <a:p>
            <a:pPr algn="just">
              <a:lnSpc>
                <a:spcPts val="2268"/>
              </a:lnSpc>
            </a:pPr>
            <a:r>
              <a:rPr lang="en-US" sz="1890">
                <a:solidFill>
                  <a:srgbClr val="000000"/>
                </a:solidFill>
                <a:latin typeface="Poppins"/>
                <a:ea typeface="Poppins"/>
                <a:cs typeface="Poppins"/>
                <a:sym typeface="Poppins"/>
              </a:rPr>
              <a:t>Được tối ưu hóa để xử lý các tập dữ liệu lớn với khả năng chạy truy vấn trên hàng triệu bản ghi mà vẫn đảm bảo hiệu suất cao và thời gian phản hồi nhanh chóng</a:t>
            </a:r>
          </a:p>
        </p:txBody>
      </p:sp>
      <p:sp>
        <p:nvSpPr>
          <p:cNvPr id="64" name="TextBox 64"/>
          <p:cNvSpPr txBox="1"/>
          <p:nvPr/>
        </p:nvSpPr>
        <p:spPr>
          <a:xfrm>
            <a:off x="8327530" y="7861141"/>
            <a:ext cx="4684696" cy="325111"/>
          </a:xfrm>
          <a:prstGeom prst="rect">
            <a:avLst/>
          </a:prstGeom>
        </p:spPr>
        <p:txBody>
          <a:bodyPr lIns="0" tIns="0" rIns="0" bIns="0" rtlCol="0" anchor="t">
            <a:spAutoFit/>
          </a:bodyPr>
          <a:lstStyle/>
          <a:p>
            <a:pPr algn="l">
              <a:lnSpc>
                <a:spcPts val="2555"/>
              </a:lnSpc>
            </a:pPr>
            <a:r>
              <a:rPr lang="en-US" sz="1825" b="1">
                <a:solidFill>
                  <a:srgbClr val="FFFFFF"/>
                </a:solidFill>
                <a:latin typeface="Poppins Bold"/>
                <a:ea typeface="Poppins Bold"/>
                <a:cs typeface="Poppins Bold"/>
                <a:sym typeface="Poppins Bold"/>
              </a:rPr>
              <a:t>HIỆU NĂNG CAO VỚI DỮ LIỆU LỚN</a:t>
            </a:r>
          </a:p>
        </p:txBody>
      </p:sp>
      <p:sp>
        <p:nvSpPr>
          <p:cNvPr id="65" name="Freeform 65"/>
          <p:cNvSpPr/>
          <p:nvPr/>
        </p:nvSpPr>
        <p:spPr>
          <a:xfrm>
            <a:off x="4982853" y="3478852"/>
            <a:ext cx="999135" cy="971658"/>
          </a:xfrm>
          <a:custGeom>
            <a:avLst/>
            <a:gdLst/>
            <a:ahLst/>
            <a:cxnLst/>
            <a:rect l="l" t="t" r="r" b="b"/>
            <a:pathLst>
              <a:path w="999135" h="971658">
                <a:moveTo>
                  <a:pt x="0" y="0"/>
                </a:moveTo>
                <a:lnTo>
                  <a:pt x="999134" y="0"/>
                </a:lnTo>
                <a:lnTo>
                  <a:pt x="999134" y="971658"/>
                </a:lnTo>
                <a:lnTo>
                  <a:pt x="0" y="971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6" name="Freeform 66"/>
          <p:cNvSpPr/>
          <p:nvPr/>
        </p:nvSpPr>
        <p:spPr>
          <a:xfrm>
            <a:off x="6189380" y="5598360"/>
            <a:ext cx="800974" cy="900891"/>
          </a:xfrm>
          <a:custGeom>
            <a:avLst/>
            <a:gdLst/>
            <a:ahLst/>
            <a:cxnLst/>
            <a:rect l="l" t="t" r="r" b="b"/>
            <a:pathLst>
              <a:path w="800974" h="900891">
                <a:moveTo>
                  <a:pt x="0" y="0"/>
                </a:moveTo>
                <a:lnTo>
                  <a:pt x="800974" y="0"/>
                </a:lnTo>
                <a:lnTo>
                  <a:pt x="800974" y="900891"/>
                </a:lnTo>
                <a:lnTo>
                  <a:pt x="0" y="9008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7" name="Freeform 67"/>
          <p:cNvSpPr/>
          <p:nvPr/>
        </p:nvSpPr>
        <p:spPr>
          <a:xfrm>
            <a:off x="7115746" y="7723180"/>
            <a:ext cx="874085" cy="874085"/>
          </a:xfrm>
          <a:custGeom>
            <a:avLst/>
            <a:gdLst/>
            <a:ahLst/>
            <a:cxnLst/>
            <a:rect l="l" t="t" r="r" b="b"/>
            <a:pathLst>
              <a:path w="874085" h="874085">
                <a:moveTo>
                  <a:pt x="0" y="0"/>
                </a:moveTo>
                <a:lnTo>
                  <a:pt x="874085" y="0"/>
                </a:lnTo>
                <a:lnTo>
                  <a:pt x="874085" y="874085"/>
                </a:lnTo>
                <a:lnTo>
                  <a:pt x="0" y="8740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0611" y="2225551"/>
            <a:ext cx="9633425" cy="8342111"/>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581" r="-52750"/>
              </a:stretch>
            </a:blipFill>
          </p:spPr>
          <p:txBody>
            <a:bodyPr/>
            <a:lstStyle/>
            <a:p>
              <a:endParaRPr lang="en-US"/>
            </a:p>
          </p:txBody>
        </p:sp>
      </p:grpSp>
      <p:grpSp>
        <p:nvGrpSpPr>
          <p:cNvPr id="4" name="Group 4"/>
          <p:cNvGrpSpPr/>
          <p:nvPr/>
        </p:nvGrpSpPr>
        <p:grpSpPr>
          <a:xfrm>
            <a:off x="12811051" y="642289"/>
            <a:ext cx="1170605" cy="581400"/>
            <a:chOff x="0" y="0"/>
            <a:chExt cx="3790989" cy="1882857"/>
          </a:xfrm>
        </p:grpSpPr>
        <p:sp>
          <p:nvSpPr>
            <p:cNvPr id="5" name="Freeform 5"/>
            <p:cNvSpPr/>
            <p:nvPr/>
          </p:nvSpPr>
          <p:spPr>
            <a:xfrm>
              <a:off x="0" y="0"/>
              <a:ext cx="3790950" cy="1882902"/>
            </a:xfrm>
            <a:custGeom>
              <a:avLst/>
              <a:gdLst/>
              <a:ahLst/>
              <a:cxnLst/>
              <a:rect l="l" t="t" r="r" b="b"/>
              <a:pathLst>
                <a:path w="3790950" h="1882902">
                  <a:moveTo>
                    <a:pt x="0" y="0"/>
                  </a:moveTo>
                  <a:lnTo>
                    <a:pt x="3790950" y="0"/>
                  </a:lnTo>
                  <a:lnTo>
                    <a:pt x="3790950" y="1882902"/>
                  </a:lnTo>
                  <a:lnTo>
                    <a:pt x="0" y="1882902"/>
                  </a:lnTo>
                  <a:lnTo>
                    <a:pt x="0" y="0"/>
                  </a:lnTo>
                  <a:close/>
                </a:path>
              </a:pathLst>
            </a:custGeom>
            <a:blipFill>
              <a:blip r:embed="rId3"/>
              <a:stretch>
                <a:fillRect r="-1" b="2"/>
              </a:stretch>
            </a:blipFill>
          </p:spPr>
          <p:txBody>
            <a:bodyPr/>
            <a:lstStyle/>
            <a:p>
              <a:endParaRPr lang="en-US"/>
            </a:p>
          </p:txBody>
        </p:sp>
      </p:grpSp>
      <p:sp>
        <p:nvSpPr>
          <p:cNvPr id="6" name="TextBox 6"/>
          <p:cNvSpPr txBox="1"/>
          <p:nvPr/>
        </p:nvSpPr>
        <p:spPr>
          <a:xfrm>
            <a:off x="-103899" y="-11213"/>
            <a:ext cx="7507612"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VISUALIZATION</a:t>
            </a:r>
          </a:p>
        </p:txBody>
      </p:sp>
      <p:sp>
        <p:nvSpPr>
          <p:cNvPr id="7" name="TextBox 7"/>
          <p:cNvSpPr txBox="1"/>
          <p:nvPr/>
        </p:nvSpPr>
        <p:spPr>
          <a:xfrm>
            <a:off x="13981655" y="557626"/>
            <a:ext cx="3909996" cy="613410"/>
          </a:xfrm>
          <a:prstGeom prst="rect">
            <a:avLst/>
          </a:prstGeom>
        </p:spPr>
        <p:txBody>
          <a:bodyPr lIns="0" tIns="0" rIns="0" bIns="0" rtlCol="0" anchor="t">
            <a:spAutoFit/>
          </a:bodyPr>
          <a:lstStyle/>
          <a:p>
            <a:pPr algn="r">
              <a:lnSpc>
                <a:spcPts val="5039"/>
              </a:lnSpc>
            </a:pPr>
            <a:r>
              <a:rPr lang="en-US" sz="3599" b="1">
                <a:solidFill>
                  <a:srgbClr val="000000"/>
                </a:solidFill>
                <a:latin typeface="Muli Bold"/>
                <a:ea typeface="Muli Bold"/>
                <a:cs typeface="Muli Bold"/>
                <a:sym typeface="Muli Bold"/>
              </a:rPr>
              <a:t>Apache Superset</a:t>
            </a:r>
          </a:p>
        </p:txBody>
      </p:sp>
      <p:sp>
        <p:nvSpPr>
          <p:cNvPr id="68" name="TextBox 67">
            <a:extLst>
              <a:ext uri="{FF2B5EF4-FFF2-40B4-BE49-F238E27FC236}">
                <a16:creationId xmlns:a16="http://schemas.microsoft.com/office/drawing/2014/main" id="{CFDF6F29-CC33-D4C7-4010-754555533F21}"/>
              </a:ext>
            </a:extLst>
          </p:cNvPr>
          <p:cNvSpPr txBox="1"/>
          <p:nvPr/>
        </p:nvSpPr>
        <p:spPr>
          <a:xfrm>
            <a:off x="-436771" y="861126"/>
            <a:ext cx="9397092" cy="671338"/>
          </a:xfrm>
          <a:prstGeom prst="rect">
            <a:avLst/>
          </a:prstGeom>
          <a:noFill/>
        </p:spPr>
        <p:txBody>
          <a:bodyPr wrap="square">
            <a:spAutoFit/>
          </a:bodyPr>
          <a:lstStyle/>
          <a:p>
            <a:pPr algn="ctr">
              <a:lnSpc>
                <a:spcPts val="5039"/>
              </a:lnSpc>
            </a:pPr>
            <a:r>
              <a:rPr lang="en-US" sz="3200" b="1" dirty="0" err="1">
                <a:solidFill>
                  <a:srgbClr val="023F93"/>
                </a:solidFill>
                <a:latin typeface="Muli Bold"/>
                <a:ea typeface="Muli Bold"/>
                <a:cs typeface="Muli Bold"/>
                <a:sym typeface="Muli Bold"/>
              </a:rPr>
              <a:t>Kiến</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trúc</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triển</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khai</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hệ</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thống</a:t>
            </a:r>
            <a:r>
              <a:rPr lang="en-US" sz="3200" b="1" dirty="0">
                <a:solidFill>
                  <a:srgbClr val="023F93"/>
                </a:solidFill>
                <a:latin typeface="Muli Bold"/>
                <a:ea typeface="Muli Bold"/>
                <a:cs typeface="Muli Bold"/>
                <a:sym typeface="Muli Bold"/>
              </a:rPr>
              <a:t> Superset</a:t>
            </a:r>
          </a:p>
        </p:txBody>
      </p:sp>
      <p:pic>
        <p:nvPicPr>
          <p:cNvPr id="1026" name="Picture 2" descr="Apache Superset on Nomad by Hashicorp | by Meetvasu | Medium">
            <a:extLst>
              <a:ext uri="{FF2B5EF4-FFF2-40B4-BE49-F238E27FC236}">
                <a16:creationId xmlns:a16="http://schemas.microsoft.com/office/drawing/2014/main" id="{CF701A09-9F20-95F5-C1F3-08C7C2F59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532465"/>
            <a:ext cx="11277600" cy="811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08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6293327" y="2184394"/>
            <a:ext cx="9525" cy="5745225"/>
          </a:xfrm>
          <a:prstGeom prst="line">
            <a:avLst/>
          </a:prstGeom>
          <a:ln w="19050" cap="flat">
            <a:solidFill>
              <a:srgbClr val="44A9EF"/>
            </a:solidFill>
            <a:prstDash val="solid"/>
            <a:headEnd type="none" w="sm" len="sm"/>
            <a:tailEnd type="none" w="sm" len="sm"/>
          </a:ln>
        </p:spPr>
        <p:txBody>
          <a:bodyPr/>
          <a:lstStyle/>
          <a:p>
            <a:endParaRPr lang="en-US"/>
          </a:p>
        </p:txBody>
      </p:sp>
      <p:grpSp>
        <p:nvGrpSpPr>
          <p:cNvPr id="3" name="Group 3"/>
          <p:cNvGrpSpPr/>
          <p:nvPr/>
        </p:nvGrpSpPr>
        <p:grpSpPr>
          <a:xfrm>
            <a:off x="5670339" y="1541774"/>
            <a:ext cx="1188826" cy="1021647"/>
            <a:chOff x="0" y="0"/>
            <a:chExt cx="812800" cy="698500"/>
          </a:xfrm>
        </p:grpSpPr>
        <p:sp>
          <p:nvSpPr>
            <p:cNvPr id="4" name="Freeform 4"/>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70339" y="3695592"/>
            <a:ext cx="1188826" cy="1021647"/>
            <a:chOff x="0" y="0"/>
            <a:chExt cx="812800" cy="698500"/>
          </a:xfrm>
        </p:grpSpPr>
        <p:sp>
          <p:nvSpPr>
            <p:cNvPr id="7" name="Freeform 7"/>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670339" y="5849411"/>
            <a:ext cx="1188826" cy="1021647"/>
            <a:chOff x="0" y="0"/>
            <a:chExt cx="812800" cy="698500"/>
          </a:xfrm>
        </p:grpSpPr>
        <p:sp>
          <p:nvSpPr>
            <p:cNvPr id="10" name="Freeform 10"/>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670339" y="8003229"/>
            <a:ext cx="1188826" cy="1021647"/>
            <a:chOff x="0" y="0"/>
            <a:chExt cx="812800" cy="698500"/>
          </a:xfrm>
        </p:grpSpPr>
        <p:sp>
          <p:nvSpPr>
            <p:cNvPr id="13" name="Freeform 13"/>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923975" y="3904150"/>
            <a:ext cx="662505" cy="623583"/>
          </a:xfrm>
          <a:custGeom>
            <a:avLst/>
            <a:gdLst/>
            <a:ahLst/>
            <a:cxnLst/>
            <a:rect l="l" t="t" r="r" b="b"/>
            <a:pathLst>
              <a:path w="662505" h="623583">
                <a:moveTo>
                  <a:pt x="0" y="0"/>
                </a:moveTo>
                <a:lnTo>
                  <a:pt x="662505" y="0"/>
                </a:lnTo>
                <a:lnTo>
                  <a:pt x="662505" y="623583"/>
                </a:lnTo>
                <a:lnTo>
                  <a:pt x="0" y="623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5988261" y="1749702"/>
            <a:ext cx="598219" cy="605791"/>
          </a:xfrm>
          <a:custGeom>
            <a:avLst/>
            <a:gdLst/>
            <a:ahLst/>
            <a:cxnLst/>
            <a:rect l="l" t="t" r="r" b="b"/>
            <a:pathLst>
              <a:path w="598219" h="605791">
                <a:moveTo>
                  <a:pt x="0" y="0"/>
                </a:moveTo>
                <a:lnTo>
                  <a:pt x="598219" y="0"/>
                </a:lnTo>
                <a:lnTo>
                  <a:pt x="598219" y="605791"/>
                </a:lnTo>
                <a:lnTo>
                  <a:pt x="0" y="605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5915932" y="6005711"/>
            <a:ext cx="697640" cy="789409"/>
          </a:xfrm>
          <a:custGeom>
            <a:avLst/>
            <a:gdLst/>
            <a:ahLst/>
            <a:cxnLst/>
            <a:rect l="l" t="t" r="r" b="b"/>
            <a:pathLst>
              <a:path w="697640" h="789409">
                <a:moveTo>
                  <a:pt x="0" y="0"/>
                </a:moveTo>
                <a:lnTo>
                  <a:pt x="697640" y="0"/>
                </a:lnTo>
                <a:lnTo>
                  <a:pt x="697640" y="789409"/>
                </a:lnTo>
                <a:lnTo>
                  <a:pt x="0" y="78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5971200" y="8253963"/>
            <a:ext cx="669465" cy="482014"/>
          </a:xfrm>
          <a:custGeom>
            <a:avLst/>
            <a:gdLst/>
            <a:ahLst/>
            <a:cxnLst/>
            <a:rect l="l" t="t" r="r" b="b"/>
            <a:pathLst>
              <a:path w="669465" h="482014">
                <a:moveTo>
                  <a:pt x="0" y="0"/>
                </a:moveTo>
                <a:lnTo>
                  <a:pt x="669465" y="0"/>
                </a:lnTo>
                <a:lnTo>
                  <a:pt x="669465" y="482014"/>
                </a:lnTo>
                <a:lnTo>
                  <a:pt x="0" y="4820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9" name="Group 19"/>
          <p:cNvGrpSpPr/>
          <p:nvPr/>
        </p:nvGrpSpPr>
        <p:grpSpPr>
          <a:xfrm>
            <a:off x="-560732" y="5718438"/>
            <a:ext cx="6548993" cy="5071050"/>
            <a:chOff x="0" y="0"/>
            <a:chExt cx="8731991" cy="6761401"/>
          </a:xfrm>
        </p:grpSpPr>
        <p:sp>
          <p:nvSpPr>
            <p:cNvPr id="20" name="Freeform 20"/>
            <p:cNvSpPr/>
            <p:nvPr/>
          </p:nvSpPr>
          <p:spPr>
            <a:xfrm>
              <a:off x="1526820" y="213701"/>
              <a:ext cx="7205171" cy="6547699"/>
            </a:xfrm>
            <a:custGeom>
              <a:avLst/>
              <a:gdLst/>
              <a:ahLst/>
              <a:cxnLst/>
              <a:rect l="l" t="t" r="r" b="b"/>
              <a:pathLst>
                <a:path w="7205171" h="6547699">
                  <a:moveTo>
                    <a:pt x="0" y="0"/>
                  </a:moveTo>
                  <a:lnTo>
                    <a:pt x="7205171" y="0"/>
                  </a:lnTo>
                  <a:lnTo>
                    <a:pt x="7205171" y="6547700"/>
                  </a:lnTo>
                  <a:lnTo>
                    <a:pt x="0" y="6547700"/>
                  </a:lnTo>
                  <a:lnTo>
                    <a:pt x="0" y="0"/>
                  </a:lnTo>
                  <a:close/>
                </a:path>
              </a:pathLst>
            </a:custGeom>
            <a:blipFill>
              <a:blip r:embed="rId10"/>
              <a:stretch>
                <a:fillRect/>
              </a:stretch>
            </a:blipFill>
          </p:spPr>
          <p:txBody>
            <a:bodyPr/>
            <a:lstStyle/>
            <a:p>
              <a:endParaRPr lang="en-US"/>
            </a:p>
          </p:txBody>
        </p:sp>
        <p:grpSp>
          <p:nvGrpSpPr>
            <p:cNvPr id="21" name="Group 21"/>
            <p:cNvGrpSpPr/>
            <p:nvPr/>
          </p:nvGrpSpPr>
          <p:grpSpPr>
            <a:xfrm>
              <a:off x="539565" y="155931"/>
              <a:ext cx="6461766" cy="5553080"/>
              <a:chOff x="0" y="0"/>
              <a:chExt cx="812800" cy="698500"/>
            </a:xfrm>
          </p:grpSpPr>
          <p:sp>
            <p:nvSpPr>
              <p:cNvPr id="22" name="Freeform 22"/>
              <p:cNvSpPr/>
              <p:nvPr/>
            </p:nvSpPr>
            <p:spPr>
              <a:xfrm>
                <a:off x="9959" y="0"/>
                <a:ext cx="792883" cy="698500"/>
              </a:xfrm>
              <a:custGeom>
                <a:avLst/>
                <a:gdLst/>
                <a:ahLst/>
                <a:cxnLst/>
                <a:rect l="l" t="t" r="r" b="b"/>
                <a:pathLst>
                  <a:path w="792883" h="698500">
                    <a:moveTo>
                      <a:pt x="776760" y="394077"/>
                    </a:moveTo>
                    <a:lnTo>
                      <a:pt x="625722" y="653673"/>
                    </a:lnTo>
                    <a:cubicBezTo>
                      <a:pt x="609575" y="681427"/>
                      <a:pt x="579888" y="698500"/>
                      <a:pt x="547779" y="698500"/>
                    </a:cubicBezTo>
                    <a:lnTo>
                      <a:pt x="245103" y="698500"/>
                    </a:lnTo>
                    <a:cubicBezTo>
                      <a:pt x="212994" y="698500"/>
                      <a:pt x="183307" y="681427"/>
                      <a:pt x="167160" y="653673"/>
                    </a:cubicBezTo>
                    <a:lnTo>
                      <a:pt x="16122" y="394077"/>
                    </a:lnTo>
                    <a:cubicBezTo>
                      <a:pt x="0" y="366367"/>
                      <a:pt x="0" y="332133"/>
                      <a:pt x="16122" y="304423"/>
                    </a:cubicBezTo>
                    <a:lnTo>
                      <a:pt x="167160" y="44827"/>
                    </a:lnTo>
                    <a:cubicBezTo>
                      <a:pt x="183307" y="17073"/>
                      <a:pt x="212994" y="0"/>
                      <a:pt x="245103" y="0"/>
                    </a:cubicBezTo>
                    <a:lnTo>
                      <a:pt x="547779" y="0"/>
                    </a:lnTo>
                    <a:cubicBezTo>
                      <a:pt x="579888" y="0"/>
                      <a:pt x="609575" y="17073"/>
                      <a:pt x="625722" y="44827"/>
                    </a:cubicBezTo>
                    <a:lnTo>
                      <a:pt x="776760" y="304423"/>
                    </a:lnTo>
                    <a:cubicBezTo>
                      <a:pt x="792882" y="332133"/>
                      <a:pt x="792882" y="366367"/>
                      <a:pt x="776760" y="394077"/>
                    </a:cubicBezTo>
                    <a:close/>
                  </a:path>
                </a:pathLst>
              </a:custGeom>
              <a:solidFill>
                <a:srgbClr val="4F81BD"/>
              </a:solidFill>
            </p:spPr>
            <p:txBody>
              <a:bodyPr/>
              <a:lstStyle/>
              <a:p>
                <a:endParaRPr lang="en-US"/>
              </a:p>
            </p:txBody>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4" name="Group 24"/>
            <p:cNvGrpSpPr/>
            <p:nvPr/>
          </p:nvGrpSpPr>
          <p:grpSpPr>
            <a:xfrm>
              <a:off x="0" y="0"/>
              <a:ext cx="6609360" cy="5864942"/>
              <a:chOff x="0" y="0"/>
              <a:chExt cx="4346359" cy="3856825"/>
            </a:xfrm>
          </p:grpSpPr>
          <p:sp>
            <p:nvSpPr>
              <p:cNvPr id="25" name="Freeform 25"/>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11"/>
                <a:stretch>
                  <a:fillRect l="-19832" r="-18280"/>
                </a:stretch>
              </a:blipFill>
              <a:ln w="104775" cap="sq">
                <a:solidFill>
                  <a:srgbClr val="4F81BD"/>
                </a:solidFill>
                <a:prstDash val="solid"/>
                <a:miter/>
              </a:ln>
            </p:spPr>
            <p:txBody>
              <a:bodyPr/>
              <a:lstStyle/>
              <a:p>
                <a:endParaRPr lang="en-US"/>
              </a:p>
            </p:txBody>
          </p:sp>
        </p:grpSp>
      </p:grpSp>
      <p:sp>
        <p:nvSpPr>
          <p:cNvPr id="26" name="TextBox 26"/>
          <p:cNvSpPr txBox="1"/>
          <p:nvPr/>
        </p:nvSpPr>
        <p:spPr>
          <a:xfrm>
            <a:off x="7306840" y="1921698"/>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sử dụng mô hình Directed Acyclic Graphs (DAGs) để định nghĩa workflow. Mỗi DAG biểu diễn một chuỗi các tác vụ được thực hiện theo thứ tự đã định, giúp tổ chức các luồng công việc phức tạp một cách rõ ràng và trực quan</a:t>
            </a:r>
          </a:p>
        </p:txBody>
      </p:sp>
      <p:sp>
        <p:nvSpPr>
          <p:cNvPr id="27" name="TextBox 27"/>
          <p:cNvSpPr txBox="1"/>
          <p:nvPr/>
        </p:nvSpPr>
        <p:spPr>
          <a:xfrm>
            <a:off x="7306840" y="1395381"/>
            <a:ext cx="7711039"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Quản lý luồng công việc theo DAG</a:t>
            </a:r>
          </a:p>
        </p:txBody>
      </p:sp>
      <p:sp>
        <p:nvSpPr>
          <p:cNvPr id="28" name="TextBox 28"/>
          <p:cNvSpPr txBox="1"/>
          <p:nvPr/>
        </p:nvSpPr>
        <p:spPr>
          <a:xfrm>
            <a:off x="7306840" y="4131533"/>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hỗ trợ lập lịch tự động cho các luồng công việc theo thời gian định trước, cho phép chạy các Task định kỳ theo lịch trình mong muốn. Người dùng có thể quản lý lịch chạy mà không cần sự phê duyệt từ quản trị viên</a:t>
            </a:r>
          </a:p>
        </p:txBody>
      </p:sp>
      <p:sp>
        <p:nvSpPr>
          <p:cNvPr id="29" name="TextBox 29"/>
          <p:cNvSpPr txBox="1"/>
          <p:nvPr/>
        </p:nvSpPr>
        <p:spPr>
          <a:xfrm>
            <a:off x="7306840" y="3605216"/>
            <a:ext cx="9060946"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Khả năng quản lý và lập lịch thực thi Task</a:t>
            </a:r>
          </a:p>
        </p:txBody>
      </p:sp>
      <p:sp>
        <p:nvSpPr>
          <p:cNvPr id="30" name="TextBox 30"/>
          <p:cNvSpPr txBox="1"/>
          <p:nvPr/>
        </p:nvSpPr>
        <p:spPr>
          <a:xfrm>
            <a:off x="7306840" y="6341368"/>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hỗ trợ xác định rõ ràng sự phụ thuộc giữa các tác vụ, đảm bảo rằng một tác vụ chỉ chạy khi các tác vụ phụ thuộc trước đó đã hoàn thành, giúp quản lý luồng công việc một cách hiệu quả</a:t>
            </a:r>
          </a:p>
        </p:txBody>
      </p:sp>
      <p:sp>
        <p:nvSpPr>
          <p:cNvPr id="31" name="TextBox 31"/>
          <p:cNvSpPr txBox="1"/>
          <p:nvPr/>
        </p:nvSpPr>
        <p:spPr>
          <a:xfrm>
            <a:off x="7306840" y="5815050"/>
            <a:ext cx="7219819"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Quản lý phụ thuộc giữa các Task</a:t>
            </a:r>
          </a:p>
        </p:txBody>
      </p:sp>
      <p:sp>
        <p:nvSpPr>
          <p:cNvPr id="32" name="TextBox 32"/>
          <p:cNvSpPr txBox="1"/>
          <p:nvPr/>
        </p:nvSpPr>
        <p:spPr>
          <a:xfrm>
            <a:off x="7306840" y="8541677"/>
            <a:ext cx="10181008" cy="145299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có kiến trúc phân tán, dễ dàng mở rộng quy mô. Nó cũng hỗ trợ việc sử dụng nhiều worker và có khả năng phân phối task một cách hiệu quả. Đồng thời, Airflow cho phép tổ chức quản lý workflow dưới dạng mã nguồn, giúp dễ dàng tích hợp với hệ thống CI/CD</a:t>
            </a:r>
          </a:p>
        </p:txBody>
      </p:sp>
      <p:sp>
        <p:nvSpPr>
          <p:cNvPr id="33" name="TextBox 33"/>
          <p:cNvSpPr txBox="1"/>
          <p:nvPr/>
        </p:nvSpPr>
        <p:spPr>
          <a:xfrm>
            <a:off x="7306840" y="8024885"/>
            <a:ext cx="4775809"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Khả năng mở rộng</a:t>
            </a:r>
          </a:p>
        </p:txBody>
      </p:sp>
      <p:sp>
        <p:nvSpPr>
          <p:cNvPr id="34" name="TextBox 34"/>
          <p:cNvSpPr txBox="1"/>
          <p:nvPr/>
        </p:nvSpPr>
        <p:spPr>
          <a:xfrm>
            <a:off x="-103899" y="-11213"/>
            <a:ext cx="8151583"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ORCHESTRATION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6293327" y="2184394"/>
            <a:ext cx="9525" cy="5745225"/>
          </a:xfrm>
          <a:prstGeom prst="line">
            <a:avLst/>
          </a:prstGeom>
          <a:ln w="19050" cap="flat">
            <a:solidFill>
              <a:srgbClr val="44A9EF"/>
            </a:solidFill>
            <a:prstDash val="solid"/>
            <a:headEnd type="none" w="sm" len="sm"/>
            <a:tailEnd type="none" w="sm" len="sm"/>
          </a:ln>
        </p:spPr>
        <p:txBody>
          <a:bodyPr/>
          <a:lstStyle/>
          <a:p>
            <a:endParaRPr lang="en-US"/>
          </a:p>
        </p:txBody>
      </p:sp>
      <p:grpSp>
        <p:nvGrpSpPr>
          <p:cNvPr id="3" name="Group 3"/>
          <p:cNvGrpSpPr/>
          <p:nvPr/>
        </p:nvGrpSpPr>
        <p:grpSpPr>
          <a:xfrm>
            <a:off x="5670339" y="1541774"/>
            <a:ext cx="1188826" cy="1021647"/>
            <a:chOff x="0" y="0"/>
            <a:chExt cx="812800" cy="698500"/>
          </a:xfrm>
        </p:grpSpPr>
        <p:sp>
          <p:nvSpPr>
            <p:cNvPr id="4" name="Freeform 4"/>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70339" y="3695592"/>
            <a:ext cx="1188826" cy="1021647"/>
            <a:chOff x="0" y="0"/>
            <a:chExt cx="812800" cy="698500"/>
          </a:xfrm>
        </p:grpSpPr>
        <p:sp>
          <p:nvSpPr>
            <p:cNvPr id="7" name="Freeform 7"/>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670339" y="5849411"/>
            <a:ext cx="1188826" cy="1021647"/>
            <a:chOff x="0" y="0"/>
            <a:chExt cx="812800" cy="698500"/>
          </a:xfrm>
        </p:grpSpPr>
        <p:sp>
          <p:nvSpPr>
            <p:cNvPr id="10" name="Freeform 10"/>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670339" y="8003229"/>
            <a:ext cx="1188826" cy="1021647"/>
            <a:chOff x="0" y="0"/>
            <a:chExt cx="812800" cy="698500"/>
          </a:xfrm>
        </p:grpSpPr>
        <p:sp>
          <p:nvSpPr>
            <p:cNvPr id="13" name="Freeform 13"/>
            <p:cNvSpPr/>
            <p:nvPr/>
          </p:nvSpPr>
          <p:spPr>
            <a:xfrm>
              <a:off x="8754" y="0"/>
              <a:ext cx="795293" cy="698500"/>
            </a:xfrm>
            <a:custGeom>
              <a:avLst/>
              <a:gdLst/>
              <a:ahLst/>
              <a:cxnLst/>
              <a:rect l="l" t="t" r="r" b="b"/>
              <a:pathLst>
                <a:path w="795293" h="698500">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solidFill>
              <a:srgbClr val="3275C5"/>
            </a:solidFill>
          </p:spPr>
          <p:txBody>
            <a:bodyPr/>
            <a:lstStyle/>
            <a:p>
              <a:endParaRPr lang="en-US"/>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923975" y="3904150"/>
            <a:ext cx="662505" cy="623583"/>
          </a:xfrm>
          <a:custGeom>
            <a:avLst/>
            <a:gdLst/>
            <a:ahLst/>
            <a:cxnLst/>
            <a:rect l="l" t="t" r="r" b="b"/>
            <a:pathLst>
              <a:path w="662505" h="623583">
                <a:moveTo>
                  <a:pt x="0" y="0"/>
                </a:moveTo>
                <a:lnTo>
                  <a:pt x="662505" y="0"/>
                </a:lnTo>
                <a:lnTo>
                  <a:pt x="662505" y="623583"/>
                </a:lnTo>
                <a:lnTo>
                  <a:pt x="0" y="623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5988261" y="1749702"/>
            <a:ext cx="598219" cy="605791"/>
          </a:xfrm>
          <a:custGeom>
            <a:avLst/>
            <a:gdLst/>
            <a:ahLst/>
            <a:cxnLst/>
            <a:rect l="l" t="t" r="r" b="b"/>
            <a:pathLst>
              <a:path w="598219" h="605791">
                <a:moveTo>
                  <a:pt x="0" y="0"/>
                </a:moveTo>
                <a:lnTo>
                  <a:pt x="598219" y="0"/>
                </a:lnTo>
                <a:lnTo>
                  <a:pt x="598219" y="605791"/>
                </a:lnTo>
                <a:lnTo>
                  <a:pt x="0" y="605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5915932" y="6005711"/>
            <a:ext cx="697640" cy="789409"/>
          </a:xfrm>
          <a:custGeom>
            <a:avLst/>
            <a:gdLst/>
            <a:ahLst/>
            <a:cxnLst/>
            <a:rect l="l" t="t" r="r" b="b"/>
            <a:pathLst>
              <a:path w="697640" h="789409">
                <a:moveTo>
                  <a:pt x="0" y="0"/>
                </a:moveTo>
                <a:lnTo>
                  <a:pt x="697640" y="0"/>
                </a:lnTo>
                <a:lnTo>
                  <a:pt x="697640" y="789409"/>
                </a:lnTo>
                <a:lnTo>
                  <a:pt x="0" y="789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5971200" y="8253963"/>
            <a:ext cx="669465" cy="482014"/>
          </a:xfrm>
          <a:custGeom>
            <a:avLst/>
            <a:gdLst/>
            <a:ahLst/>
            <a:cxnLst/>
            <a:rect l="l" t="t" r="r" b="b"/>
            <a:pathLst>
              <a:path w="669465" h="482014">
                <a:moveTo>
                  <a:pt x="0" y="0"/>
                </a:moveTo>
                <a:lnTo>
                  <a:pt x="669465" y="0"/>
                </a:lnTo>
                <a:lnTo>
                  <a:pt x="669465" y="482014"/>
                </a:lnTo>
                <a:lnTo>
                  <a:pt x="0" y="4820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9" name="Group 19"/>
          <p:cNvGrpSpPr/>
          <p:nvPr/>
        </p:nvGrpSpPr>
        <p:grpSpPr>
          <a:xfrm>
            <a:off x="-293766" y="5776950"/>
            <a:ext cx="6548993" cy="5071050"/>
            <a:chOff x="0" y="0"/>
            <a:chExt cx="8731991" cy="6761401"/>
          </a:xfrm>
        </p:grpSpPr>
        <p:sp>
          <p:nvSpPr>
            <p:cNvPr id="20" name="Freeform 20"/>
            <p:cNvSpPr/>
            <p:nvPr/>
          </p:nvSpPr>
          <p:spPr>
            <a:xfrm>
              <a:off x="1526820" y="213701"/>
              <a:ext cx="7205171" cy="6547699"/>
            </a:xfrm>
            <a:custGeom>
              <a:avLst/>
              <a:gdLst/>
              <a:ahLst/>
              <a:cxnLst/>
              <a:rect l="l" t="t" r="r" b="b"/>
              <a:pathLst>
                <a:path w="7205171" h="6547699">
                  <a:moveTo>
                    <a:pt x="0" y="0"/>
                  </a:moveTo>
                  <a:lnTo>
                    <a:pt x="7205171" y="0"/>
                  </a:lnTo>
                  <a:lnTo>
                    <a:pt x="7205171" y="6547700"/>
                  </a:lnTo>
                  <a:lnTo>
                    <a:pt x="0" y="6547700"/>
                  </a:lnTo>
                  <a:lnTo>
                    <a:pt x="0" y="0"/>
                  </a:lnTo>
                  <a:close/>
                </a:path>
              </a:pathLst>
            </a:custGeom>
            <a:blipFill>
              <a:blip r:embed="rId10"/>
              <a:stretch>
                <a:fillRect/>
              </a:stretch>
            </a:blipFill>
          </p:spPr>
          <p:txBody>
            <a:bodyPr/>
            <a:lstStyle/>
            <a:p>
              <a:endParaRPr lang="en-US"/>
            </a:p>
          </p:txBody>
        </p:sp>
        <p:grpSp>
          <p:nvGrpSpPr>
            <p:cNvPr id="21" name="Group 21"/>
            <p:cNvGrpSpPr/>
            <p:nvPr/>
          </p:nvGrpSpPr>
          <p:grpSpPr>
            <a:xfrm>
              <a:off x="539565" y="155931"/>
              <a:ext cx="6461766" cy="5553080"/>
              <a:chOff x="0" y="0"/>
              <a:chExt cx="812800" cy="698500"/>
            </a:xfrm>
          </p:grpSpPr>
          <p:sp>
            <p:nvSpPr>
              <p:cNvPr id="22" name="Freeform 22"/>
              <p:cNvSpPr/>
              <p:nvPr/>
            </p:nvSpPr>
            <p:spPr>
              <a:xfrm>
                <a:off x="9959" y="0"/>
                <a:ext cx="792883" cy="698500"/>
              </a:xfrm>
              <a:custGeom>
                <a:avLst/>
                <a:gdLst/>
                <a:ahLst/>
                <a:cxnLst/>
                <a:rect l="l" t="t" r="r" b="b"/>
                <a:pathLst>
                  <a:path w="792883" h="698500">
                    <a:moveTo>
                      <a:pt x="776760" y="394077"/>
                    </a:moveTo>
                    <a:lnTo>
                      <a:pt x="625722" y="653673"/>
                    </a:lnTo>
                    <a:cubicBezTo>
                      <a:pt x="609575" y="681427"/>
                      <a:pt x="579888" y="698500"/>
                      <a:pt x="547779" y="698500"/>
                    </a:cubicBezTo>
                    <a:lnTo>
                      <a:pt x="245103" y="698500"/>
                    </a:lnTo>
                    <a:cubicBezTo>
                      <a:pt x="212994" y="698500"/>
                      <a:pt x="183307" y="681427"/>
                      <a:pt x="167160" y="653673"/>
                    </a:cubicBezTo>
                    <a:lnTo>
                      <a:pt x="16122" y="394077"/>
                    </a:lnTo>
                    <a:cubicBezTo>
                      <a:pt x="0" y="366367"/>
                      <a:pt x="0" y="332133"/>
                      <a:pt x="16122" y="304423"/>
                    </a:cubicBezTo>
                    <a:lnTo>
                      <a:pt x="167160" y="44827"/>
                    </a:lnTo>
                    <a:cubicBezTo>
                      <a:pt x="183307" y="17073"/>
                      <a:pt x="212994" y="0"/>
                      <a:pt x="245103" y="0"/>
                    </a:cubicBezTo>
                    <a:lnTo>
                      <a:pt x="547779" y="0"/>
                    </a:lnTo>
                    <a:cubicBezTo>
                      <a:pt x="579888" y="0"/>
                      <a:pt x="609575" y="17073"/>
                      <a:pt x="625722" y="44827"/>
                    </a:cubicBezTo>
                    <a:lnTo>
                      <a:pt x="776760" y="304423"/>
                    </a:lnTo>
                    <a:cubicBezTo>
                      <a:pt x="792882" y="332133"/>
                      <a:pt x="792882" y="366367"/>
                      <a:pt x="776760" y="394077"/>
                    </a:cubicBezTo>
                    <a:close/>
                  </a:path>
                </a:pathLst>
              </a:custGeom>
              <a:solidFill>
                <a:srgbClr val="4F81BD"/>
              </a:solidFill>
            </p:spPr>
            <p:txBody>
              <a:bodyPr/>
              <a:lstStyle/>
              <a:p>
                <a:endParaRPr lang="en-US"/>
              </a:p>
            </p:txBody>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4" name="Group 24"/>
            <p:cNvGrpSpPr/>
            <p:nvPr/>
          </p:nvGrpSpPr>
          <p:grpSpPr>
            <a:xfrm>
              <a:off x="0" y="0"/>
              <a:ext cx="6609360" cy="5864942"/>
              <a:chOff x="0" y="0"/>
              <a:chExt cx="4346359" cy="3856825"/>
            </a:xfrm>
          </p:grpSpPr>
          <p:sp>
            <p:nvSpPr>
              <p:cNvPr id="25" name="Freeform 25"/>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11"/>
                <a:stretch>
                  <a:fillRect l="-19832" r="-18280"/>
                </a:stretch>
              </a:blipFill>
              <a:ln w="104775" cap="sq">
                <a:solidFill>
                  <a:srgbClr val="4F81BD"/>
                </a:solidFill>
                <a:prstDash val="solid"/>
                <a:miter/>
              </a:ln>
            </p:spPr>
            <p:txBody>
              <a:bodyPr/>
              <a:lstStyle/>
              <a:p>
                <a:endParaRPr lang="en-US"/>
              </a:p>
            </p:txBody>
          </p:sp>
        </p:grpSp>
      </p:grpSp>
      <p:sp>
        <p:nvSpPr>
          <p:cNvPr id="26" name="TextBox 26"/>
          <p:cNvSpPr txBox="1"/>
          <p:nvPr/>
        </p:nvSpPr>
        <p:spPr>
          <a:xfrm>
            <a:off x="7306840" y="1921698"/>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hỗ trợ tích hợp với hệ thống quản lý người dùng (như LDAP, OAuth) và phân quyền truy cập DAG dựa trên vai trò. Điều này cho phép tổ chức quy định người nào có thể xem, chỉnh sửa, hay thực thi các DAG khác nhau</a:t>
            </a:r>
          </a:p>
        </p:txBody>
      </p:sp>
      <p:sp>
        <p:nvSpPr>
          <p:cNvPr id="27" name="TextBox 27"/>
          <p:cNvSpPr txBox="1"/>
          <p:nvPr/>
        </p:nvSpPr>
        <p:spPr>
          <a:xfrm>
            <a:off x="7306840" y="1395381"/>
            <a:ext cx="6918458"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Phân quyền vào bảo mật</a:t>
            </a:r>
          </a:p>
        </p:txBody>
      </p:sp>
      <p:sp>
        <p:nvSpPr>
          <p:cNvPr id="28" name="TextBox 28"/>
          <p:cNvSpPr txBox="1"/>
          <p:nvPr/>
        </p:nvSpPr>
        <p:spPr>
          <a:xfrm>
            <a:off x="7306840" y="4131533"/>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 Giao diện web của Airflow cung cấp log chi tiết cho từng task, trạng thái chạy, và khả năng khởi động lại workflow khi task thất bại. Người dùng cũng có thể thiết lập số lần retry và xử lý lỗi tự động</a:t>
            </a:r>
          </a:p>
        </p:txBody>
      </p:sp>
      <p:sp>
        <p:nvSpPr>
          <p:cNvPr id="29" name="TextBox 29"/>
          <p:cNvSpPr txBox="1"/>
          <p:nvPr/>
        </p:nvSpPr>
        <p:spPr>
          <a:xfrm>
            <a:off x="7306840" y="3605216"/>
            <a:ext cx="7930024"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Khả năng giám sát và khắc phục sự cố</a:t>
            </a:r>
          </a:p>
        </p:txBody>
      </p:sp>
      <p:sp>
        <p:nvSpPr>
          <p:cNvPr id="30" name="TextBox 30"/>
          <p:cNvSpPr txBox="1"/>
          <p:nvPr/>
        </p:nvSpPr>
        <p:spPr>
          <a:xfrm>
            <a:off x="7306840" y="6341368"/>
            <a:ext cx="10409879"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Tính năng backfill giúp thực thi lại các DAG trong quá khứ mà chưa được chạy, đảm bảo rằng không có dữ liệu hoặc tác vụ nào bị bỏ sót khi có các điều kiện đặc biệt như server down hoặc thay đổi lịch trình</a:t>
            </a:r>
          </a:p>
        </p:txBody>
      </p:sp>
      <p:sp>
        <p:nvSpPr>
          <p:cNvPr id="31" name="TextBox 31"/>
          <p:cNvSpPr txBox="1"/>
          <p:nvPr/>
        </p:nvSpPr>
        <p:spPr>
          <a:xfrm>
            <a:off x="7306840" y="5815050"/>
            <a:ext cx="7219819"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Khả năng xử lý ngược (Backfill)</a:t>
            </a:r>
          </a:p>
        </p:txBody>
      </p:sp>
      <p:sp>
        <p:nvSpPr>
          <p:cNvPr id="32" name="TextBox 32"/>
          <p:cNvSpPr txBox="1"/>
          <p:nvPr/>
        </p:nvSpPr>
        <p:spPr>
          <a:xfrm>
            <a:off x="7306840" y="8541677"/>
            <a:ext cx="10181008" cy="1091041"/>
          </a:xfrm>
          <a:prstGeom prst="rect">
            <a:avLst/>
          </a:prstGeom>
        </p:spPr>
        <p:txBody>
          <a:bodyPr lIns="0" tIns="0" rIns="0" bIns="0" rtlCol="0" anchor="t">
            <a:spAutoFit/>
          </a:bodyPr>
          <a:lstStyle/>
          <a:p>
            <a:pPr marL="0" lvl="0" indent="0" algn="l">
              <a:lnSpc>
                <a:spcPts val="2863"/>
              </a:lnSpc>
            </a:pPr>
            <a:r>
              <a:rPr lang="en-US" sz="2045" spc="-38">
                <a:solidFill>
                  <a:srgbClr val="000000"/>
                </a:solidFill>
                <a:latin typeface="Poppins"/>
                <a:ea typeface="Poppins"/>
                <a:cs typeface="Poppins"/>
                <a:sym typeface="Poppins"/>
              </a:rPr>
              <a:t>Airflow có thể được thiết lập để gửi thông báo qua email, Slack, hoặc các hệ thống cảnh báo khác khi một tác vụ hoàn thành hoặc thất bại, giúp người quản lý hệ thống luôn cập nhật được trạng thái của các luồng công việc</a:t>
            </a:r>
          </a:p>
        </p:txBody>
      </p:sp>
      <p:sp>
        <p:nvSpPr>
          <p:cNvPr id="33" name="TextBox 33"/>
          <p:cNvSpPr txBox="1"/>
          <p:nvPr/>
        </p:nvSpPr>
        <p:spPr>
          <a:xfrm>
            <a:off x="7306840" y="8024885"/>
            <a:ext cx="5502341" cy="481303"/>
          </a:xfrm>
          <a:prstGeom prst="rect">
            <a:avLst/>
          </a:prstGeom>
        </p:spPr>
        <p:txBody>
          <a:bodyPr lIns="0" tIns="0" rIns="0" bIns="0" rtlCol="0" anchor="t">
            <a:spAutoFit/>
          </a:bodyPr>
          <a:lstStyle/>
          <a:p>
            <a:pPr marL="0" lvl="0" indent="0" algn="l">
              <a:lnSpc>
                <a:spcPts val="3733"/>
              </a:lnSpc>
            </a:pPr>
            <a:r>
              <a:rPr lang="en-US" sz="3456" b="1" spc="-86">
                <a:solidFill>
                  <a:srgbClr val="112D4E"/>
                </a:solidFill>
                <a:latin typeface="Inter Bold"/>
                <a:ea typeface="Inter Bold"/>
                <a:cs typeface="Inter Bold"/>
                <a:sym typeface="Inter Bold"/>
              </a:rPr>
              <a:t>Cảnh báo vào thông báo</a:t>
            </a:r>
          </a:p>
        </p:txBody>
      </p:sp>
      <p:sp>
        <p:nvSpPr>
          <p:cNvPr id="34" name="TextBox 34"/>
          <p:cNvSpPr txBox="1"/>
          <p:nvPr/>
        </p:nvSpPr>
        <p:spPr>
          <a:xfrm>
            <a:off x="-103899" y="-11213"/>
            <a:ext cx="8151583"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ORCHESTRATION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
          <p:cNvGrpSpPr/>
          <p:nvPr/>
        </p:nvGrpSpPr>
        <p:grpSpPr>
          <a:xfrm>
            <a:off x="-457200" y="5905500"/>
            <a:ext cx="6548993" cy="5071050"/>
            <a:chOff x="0" y="0"/>
            <a:chExt cx="8731991" cy="6761401"/>
          </a:xfrm>
        </p:grpSpPr>
        <p:sp>
          <p:nvSpPr>
            <p:cNvPr id="20" name="Freeform 20"/>
            <p:cNvSpPr/>
            <p:nvPr/>
          </p:nvSpPr>
          <p:spPr>
            <a:xfrm>
              <a:off x="1526820" y="213701"/>
              <a:ext cx="7205171" cy="6547700"/>
            </a:xfrm>
            <a:custGeom>
              <a:avLst/>
              <a:gdLst/>
              <a:ahLst/>
              <a:cxnLst/>
              <a:rect l="l" t="t" r="r" b="b"/>
              <a:pathLst>
                <a:path w="7205171" h="6547699">
                  <a:moveTo>
                    <a:pt x="0" y="0"/>
                  </a:moveTo>
                  <a:lnTo>
                    <a:pt x="7205171" y="0"/>
                  </a:lnTo>
                  <a:lnTo>
                    <a:pt x="7205171" y="6547700"/>
                  </a:lnTo>
                  <a:lnTo>
                    <a:pt x="0" y="6547700"/>
                  </a:lnTo>
                  <a:lnTo>
                    <a:pt x="0" y="0"/>
                  </a:lnTo>
                  <a:close/>
                </a:path>
              </a:pathLst>
            </a:custGeom>
            <a:blipFill>
              <a:blip r:embed="rId2"/>
              <a:stretch>
                <a:fillRect/>
              </a:stretch>
            </a:blipFill>
          </p:spPr>
          <p:txBody>
            <a:bodyPr/>
            <a:lstStyle/>
            <a:p>
              <a:endParaRPr lang="en-US"/>
            </a:p>
          </p:txBody>
        </p:sp>
        <p:grpSp>
          <p:nvGrpSpPr>
            <p:cNvPr id="21" name="Group 21"/>
            <p:cNvGrpSpPr/>
            <p:nvPr/>
          </p:nvGrpSpPr>
          <p:grpSpPr>
            <a:xfrm>
              <a:off x="539565" y="155931"/>
              <a:ext cx="6461766" cy="5553080"/>
              <a:chOff x="0" y="0"/>
              <a:chExt cx="812800" cy="698500"/>
            </a:xfrm>
          </p:grpSpPr>
          <p:sp>
            <p:nvSpPr>
              <p:cNvPr id="22" name="Freeform 22"/>
              <p:cNvSpPr/>
              <p:nvPr/>
            </p:nvSpPr>
            <p:spPr>
              <a:xfrm>
                <a:off x="9959" y="0"/>
                <a:ext cx="792883" cy="698500"/>
              </a:xfrm>
              <a:custGeom>
                <a:avLst/>
                <a:gdLst/>
                <a:ahLst/>
                <a:cxnLst/>
                <a:rect l="l" t="t" r="r" b="b"/>
                <a:pathLst>
                  <a:path w="792883" h="698500">
                    <a:moveTo>
                      <a:pt x="776760" y="394077"/>
                    </a:moveTo>
                    <a:lnTo>
                      <a:pt x="625722" y="653673"/>
                    </a:lnTo>
                    <a:cubicBezTo>
                      <a:pt x="609575" y="681427"/>
                      <a:pt x="579888" y="698500"/>
                      <a:pt x="547779" y="698500"/>
                    </a:cubicBezTo>
                    <a:lnTo>
                      <a:pt x="245103" y="698500"/>
                    </a:lnTo>
                    <a:cubicBezTo>
                      <a:pt x="212994" y="698500"/>
                      <a:pt x="183307" y="681427"/>
                      <a:pt x="167160" y="653673"/>
                    </a:cubicBezTo>
                    <a:lnTo>
                      <a:pt x="16122" y="394077"/>
                    </a:lnTo>
                    <a:cubicBezTo>
                      <a:pt x="0" y="366367"/>
                      <a:pt x="0" y="332133"/>
                      <a:pt x="16122" y="304423"/>
                    </a:cubicBezTo>
                    <a:lnTo>
                      <a:pt x="167160" y="44827"/>
                    </a:lnTo>
                    <a:cubicBezTo>
                      <a:pt x="183307" y="17073"/>
                      <a:pt x="212994" y="0"/>
                      <a:pt x="245103" y="0"/>
                    </a:cubicBezTo>
                    <a:lnTo>
                      <a:pt x="547779" y="0"/>
                    </a:lnTo>
                    <a:cubicBezTo>
                      <a:pt x="579888" y="0"/>
                      <a:pt x="609575" y="17073"/>
                      <a:pt x="625722" y="44827"/>
                    </a:cubicBezTo>
                    <a:lnTo>
                      <a:pt x="776760" y="304423"/>
                    </a:lnTo>
                    <a:cubicBezTo>
                      <a:pt x="792882" y="332133"/>
                      <a:pt x="792882" y="366367"/>
                      <a:pt x="776760" y="394077"/>
                    </a:cubicBezTo>
                    <a:close/>
                  </a:path>
                </a:pathLst>
              </a:custGeom>
              <a:solidFill>
                <a:srgbClr val="4F81BD"/>
              </a:solidFill>
            </p:spPr>
            <p:txBody>
              <a:bodyPr/>
              <a:lstStyle/>
              <a:p>
                <a:endParaRPr lang="en-US"/>
              </a:p>
            </p:txBody>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4" name="Group 24"/>
            <p:cNvGrpSpPr/>
            <p:nvPr/>
          </p:nvGrpSpPr>
          <p:grpSpPr>
            <a:xfrm>
              <a:off x="0" y="0"/>
              <a:ext cx="6609360" cy="5864942"/>
              <a:chOff x="0" y="0"/>
              <a:chExt cx="4346359" cy="3856825"/>
            </a:xfrm>
          </p:grpSpPr>
          <p:sp>
            <p:nvSpPr>
              <p:cNvPr id="25" name="Freeform 25"/>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3"/>
                <a:stretch>
                  <a:fillRect l="-19832" r="-18280"/>
                </a:stretch>
              </a:blipFill>
              <a:ln w="104775" cap="sq">
                <a:solidFill>
                  <a:srgbClr val="4F81BD"/>
                </a:solidFill>
                <a:prstDash val="solid"/>
                <a:miter/>
              </a:ln>
            </p:spPr>
            <p:txBody>
              <a:bodyPr/>
              <a:lstStyle/>
              <a:p>
                <a:endParaRPr lang="en-US"/>
              </a:p>
            </p:txBody>
          </p:sp>
        </p:grpSp>
      </p:grpSp>
      <p:sp>
        <p:nvSpPr>
          <p:cNvPr id="34" name="TextBox 34"/>
          <p:cNvSpPr txBox="1"/>
          <p:nvPr/>
        </p:nvSpPr>
        <p:spPr>
          <a:xfrm>
            <a:off x="-103899" y="-11213"/>
            <a:ext cx="8151583" cy="975724"/>
          </a:xfrm>
          <a:prstGeom prst="rect">
            <a:avLst/>
          </a:prstGeom>
        </p:spPr>
        <p:txBody>
          <a:bodyPr lIns="0" tIns="0" rIns="0" bIns="0" rtlCol="0" anchor="t">
            <a:spAutoFit/>
          </a:bodyPr>
          <a:lstStyle/>
          <a:p>
            <a:pPr algn="r">
              <a:lnSpc>
                <a:spcPts val="7644"/>
              </a:lnSpc>
            </a:pPr>
            <a:r>
              <a:rPr lang="en-US" sz="5460" b="1">
                <a:solidFill>
                  <a:srgbClr val="4173B8"/>
                </a:solidFill>
                <a:latin typeface="Poppins Semi-Bold"/>
                <a:ea typeface="Poppins Semi-Bold"/>
                <a:cs typeface="Poppins Semi-Bold"/>
                <a:sym typeface="Poppins Semi-Bold"/>
              </a:rPr>
              <a:t>DATA ORCHESTRATION</a:t>
            </a:r>
          </a:p>
        </p:txBody>
      </p:sp>
      <p:pic>
        <p:nvPicPr>
          <p:cNvPr id="38" name="Picture 37" descr="A computer screen shot of a diagram&#10;&#10;AI-generated content may be incorrect.">
            <a:extLst>
              <a:ext uri="{FF2B5EF4-FFF2-40B4-BE49-F238E27FC236}">
                <a16:creationId xmlns:a16="http://schemas.microsoft.com/office/drawing/2014/main" id="{AA6EA7CA-9DE3-8D62-D848-4FCF3DA7B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209" y="1790700"/>
            <a:ext cx="12313497" cy="8396558"/>
          </a:xfrm>
          <a:prstGeom prst="rect">
            <a:avLst/>
          </a:prstGeom>
        </p:spPr>
      </p:pic>
      <p:sp>
        <p:nvSpPr>
          <p:cNvPr id="40" name="TextBox 39">
            <a:extLst>
              <a:ext uri="{FF2B5EF4-FFF2-40B4-BE49-F238E27FC236}">
                <a16:creationId xmlns:a16="http://schemas.microsoft.com/office/drawing/2014/main" id="{4890CDF5-B57E-5BD6-057D-C0974BD40F38}"/>
              </a:ext>
            </a:extLst>
          </p:cNvPr>
          <p:cNvSpPr txBox="1"/>
          <p:nvPr/>
        </p:nvSpPr>
        <p:spPr>
          <a:xfrm>
            <a:off x="-436771" y="861126"/>
            <a:ext cx="9397092" cy="671338"/>
          </a:xfrm>
          <a:prstGeom prst="rect">
            <a:avLst/>
          </a:prstGeom>
          <a:noFill/>
        </p:spPr>
        <p:txBody>
          <a:bodyPr wrap="square">
            <a:spAutoFit/>
          </a:bodyPr>
          <a:lstStyle/>
          <a:p>
            <a:pPr algn="ctr">
              <a:lnSpc>
                <a:spcPts val="5039"/>
              </a:lnSpc>
            </a:pPr>
            <a:r>
              <a:rPr lang="en-US" sz="3200" b="1" dirty="0" err="1">
                <a:solidFill>
                  <a:srgbClr val="023F93"/>
                </a:solidFill>
                <a:latin typeface="Muli Bold"/>
                <a:ea typeface="Muli Bold"/>
                <a:cs typeface="Muli Bold"/>
                <a:sym typeface="Muli Bold"/>
              </a:rPr>
              <a:t>Kiến</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trúc</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triển</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khai</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hệ</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thống</a:t>
            </a:r>
            <a:r>
              <a:rPr lang="en-US" sz="3200" b="1" dirty="0">
                <a:solidFill>
                  <a:srgbClr val="023F93"/>
                </a:solidFill>
                <a:latin typeface="Muli Bold"/>
                <a:ea typeface="Muli Bold"/>
                <a:cs typeface="Muli Bold"/>
                <a:sym typeface="Muli Bold"/>
              </a:rPr>
              <a:t> Airflow</a:t>
            </a:r>
          </a:p>
        </p:txBody>
      </p:sp>
    </p:spTree>
    <p:extLst>
      <p:ext uri="{BB962C8B-B14F-4D97-AF65-F5344CB8AC3E}">
        <p14:creationId xmlns:p14="http://schemas.microsoft.com/office/powerpoint/2010/main" val="200590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837" y="231984"/>
            <a:ext cx="1172249" cy="643653"/>
            <a:chOff x="0" y="0"/>
            <a:chExt cx="1562999" cy="858204"/>
          </a:xfrm>
        </p:grpSpPr>
        <p:sp>
          <p:nvSpPr>
            <p:cNvPr id="3" name="Freeform 3"/>
            <p:cNvSpPr/>
            <p:nvPr/>
          </p:nvSpPr>
          <p:spPr>
            <a:xfrm>
              <a:off x="0" y="0"/>
              <a:ext cx="1562989" cy="858266"/>
            </a:xfrm>
            <a:custGeom>
              <a:avLst/>
              <a:gdLst/>
              <a:ahLst/>
              <a:cxnLst/>
              <a:rect l="l" t="t" r="r" b="b"/>
              <a:pathLst>
                <a:path w="1562989" h="858266">
                  <a:moveTo>
                    <a:pt x="0" y="0"/>
                  </a:moveTo>
                  <a:lnTo>
                    <a:pt x="1562989" y="0"/>
                  </a:lnTo>
                  <a:lnTo>
                    <a:pt x="1562989" y="858266"/>
                  </a:lnTo>
                  <a:lnTo>
                    <a:pt x="0" y="858266"/>
                  </a:lnTo>
                  <a:lnTo>
                    <a:pt x="0" y="0"/>
                  </a:lnTo>
                  <a:close/>
                </a:path>
              </a:pathLst>
            </a:custGeom>
            <a:blipFill>
              <a:blip r:embed="rId2"/>
              <a:stretch>
                <a:fillRect t="-273" b="-266"/>
              </a:stretch>
            </a:blipFill>
          </p:spPr>
          <p:txBody>
            <a:bodyPr/>
            <a:lstStyle/>
            <a:p>
              <a:endParaRPr lang="en-US"/>
            </a:p>
          </p:txBody>
        </p:sp>
      </p:grpSp>
      <p:sp>
        <p:nvSpPr>
          <p:cNvPr id="4" name="Freeform 4" descr="A diagram of a network"/>
          <p:cNvSpPr/>
          <p:nvPr/>
        </p:nvSpPr>
        <p:spPr>
          <a:xfrm>
            <a:off x="633038" y="1560128"/>
            <a:ext cx="17021740" cy="8663539"/>
          </a:xfrm>
          <a:custGeom>
            <a:avLst/>
            <a:gdLst/>
            <a:ahLst/>
            <a:cxnLst/>
            <a:rect l="l" t="t" r="r" b="b"/>
            <a:pathLst>
              <a:path w="17021740" h="8663539">
                <a:moveTo>
                  <a:pt x="0" y="0"/>
                </a:moveTo>
                <a:lnTo>
                  <a:pt x="17021740" y="0"/>
                </a:lnTo>
                <a:lnTo>
                  <a:pt x="17021740" y="8663539"/>
                </a:lnTo>
                <a:lnTo>
                  <a:pt x="0" y="8663539"/>
                </a:lnTo>
                <a:lnTo>
                  <a:pt x="0" y="0"/>
                </a:lnTo>
                <a:close/>
              </a:path>
            </a:pathLst>
          </a:custGeom>
          <a:blipFill>
            <a:blip r:embed="rId3"/>
            <a:stretch>
              <a:fillRect t="-321" b="-321"/>
            </a:stretch>
          </a:blipFill>
        </p:spPr>
        <p:txBody>
          <a:bodyPr/>
          <a:lstStyle/>
          <a:p>
            <a:endParaRPr lang="en-US"/>
          </a:p>
        </p:txBody>
      </p:sp>
      <p:sp>
        <p:nvSpPr>
          <p:cNvPr id="5" name="TextBox 5"/>
          <p:cNvSpPr txBox="1"/>
          <p:nvPr/>
        </p:nvSpPr>
        <p:spPr>
          <a:xfrm>
            <a:off x="2401506" y="311576"/>
            <a:ext cx="13484988" cy="975724"/>
          </a:xfrm>
          <a:prstGeom prst="rect">
            <a:avLst/>
          </a:prstGeom>
        </p:spPr>
        <p:txBody>
          <a:bodyPr lIns="0" tIns="0" rIns="0" bIns="0" rtlCol="0" anchor="t">
            <a:spAutoFit/>
          </a:bodyPr>
          <a:lstStyle/>
          <a:p>
            <a:pPr algn="l">
              <a:lnSpc>
                <a:spcPts val="7644"/>
              </a:lnSpc>
            </a:pPr>
            <a:r>
              <a:rPr lang="en-US" sz="5460" b="1">
                <a:solidFill>
                  <a:srgbClr val="4173B8"/>
                </a:solidFill>
                <a:latin typeface="Poppins Semi-Bold"/>
                <a:ea typeface="Poppins Semi-Bold"/>
                <a:cs typeface="Poppins Semi-Bold"/>
                <a:sym typeface="Poppins Semi-Bold"/>
              </a:rPr>
              <a:t>REPORT LIST FOR TELECOMMUNICATION</a:t>
            </a:r>
          </a:p>
        </p:txBody>
      </p:sp>
    </p:spTree>
    <p:extLst>
      <p:ext uri="{BB962C8B-B14F-4D97-AF65-F5344CB8AC3E}">
        <p14:creationId xmlns:p14="http://schemas.microsoft.com/office/powerpoint/2010/main" val="1606999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pic>
        <p:nvPicPr>
          <p:cNvPr id="21" name="Picture 20">
            <a:extLst>
              <a:ext uri="{FF2B5EF4-FFF2-40B4-BE49-F238E27FC236}">
                <a16:creationId xmlns:a16="http://schemas.microsoft.com/office/drawing/2014/main" id="{186EEA69-D297-C641-A6D9-942FD8BA81C5}"/>
              </a:ext>
            </a:extLst>
          </p:cNvPr>
          <p:cNvPicPr>
            <a:picLocks noChangeAspect="1"/>
          </p:cNvPicPr>
          <p:nvPr/>
        </p:nvPicPr>
        <p:blipFill>
          <a:blip r:embed="rId6"/>
          <a:stretch>
            <a:fillRect/>
          </a:stretch>
        </p:blipFill>
        <p:spPr>
          <a:xfrm>
            <a:off x="-1" y="3551076"/>
            <a:ext cx="18288001" cy="6422909"/>
          </a:xfrm>
          <a:prstGeom prst="rect">
            <a:avLst/>
          </a:prstGeom>
        </p:spPr>
      </p:pic>
      <p:sp>
        <p:nvSpPr>
          <p:cNvPr id="23" name="TextBox 22">
            <a:extLst>
              <a:ext uri="{FF2B5EF4-FFF2-40B4-BE49-F238E27FC236}">
                <a16:creationId xmlns:a16="http://schemas.microsoft.com/office/drawing/2014/main" id="{513A8136-4D0E-4F61-A449-94A97A324BEB}"/>
              </a:ext>
            </a:extLst>
          </p:cNvPr>
          <p:cNvSpPr txBox="1"/>
          <p:nvPr/>
        </p:nvSpPr>
        <p:spPr>
          <a:xfrm>
            <a:off x="1144767" y="1521939"/>
            <a:ext cx="12104865" cy="1569660"/>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001" sz="2400" b="1" dirty="0">
                <a:latin typeface="Muli Bold" panose="020B0604020202020204" charset="0"/>
              </a:rPr>
              <a:t> </a:t>
            </a:r>
            <a:r>
              <a:rPr lang="en-001" sz="2400" b="1" dirty="0" err="1">
                <a:latin typeface="Muli Bold" panose="020B0604020202020204" charset="0"/>
              </a:rPr>
              <a:t>gom</a:t>
            </a:r>
            <a:r>
              <a:rPr lang="en-001" sz="2400" b="1" dirty="0">
                <a:latin typeface="Muli Bold" panose="020B0604020202020204" charset="0"/>
              </a:rPr>
              <a:t> </a:t>
            </a:r>
            <a:r>
              <a:rPr lang="en-001" sz="2400" b="1" dirty="0" err="1">
                <a:latin typeface="Muli Bold" panose="020B0604020202020204" charset="0"/>
              </a:rPr>
              <a:t>nhóm</a:t>
            </a:r>
            <a:r>
              <a:rPr lang="en-001" sz="2400" b="1" dirty="0">
                <a:latin typeface="Muli Bold" panose="020B0604020202020204" charset="0"/>
              </a:rPr>
              <a:t> </a:t>
            </a:r>
            <a:r>
              <a:rPr lang="en-001" sz="2400" b="1" dirty="0" err="1">
                <a:latin typeface="Muli Bold" panose="020B0604020202020204" charset="0"/>
              </a:rPr>
              <a:t>người</a:t>
            </a:r>
            <a:r>
              <a:rPr lang="en-001" sz="2400" b="1" dirty="0">
                <a:latin typeface="Muli Bold" panose="020B0604020202020204" charset="0"/>
              </a:rPr>
              <a:t> d</a:t>
            </a:r>
            <a:r>
              <a:rPr lang="en-US" sz="2400" b="1" dirty="0">
                <a:latin typeface="Muli Bold" panose="020B0604020202020204" charset="0"/>
              </a:rPr>
              <a:t>u</a:t>
            </a:r>
            <a:r>
              <a:rPr lang="en-001" sz="2400" b="1" dirty="0">
                <a:latin typeface="Muli Bold" panose="020B0604020202020204" charset="0"/>
              </a:rPr>
              <a:t>ng</a:t>
            </a:r>
            <a:r>
              <a:rPr lang="en-US" sz="2400" b="1" dirty="0">
                <a:latin typeface="Muli Bold" panose="020B0604020202020204" charset="0"/>
              </a:rPr>
              <a:t> :           </a:t>
            </a:r>
            <a:r>
              <a:rPr lang="en-001" dirty="0" err="1">
                <a:latin typeface="Muli Bold" panose="020B0604020202020204" charset="0"/>
              </a:rPr>
              <a:t>Tổng</a:t>
            </a:r>
            <a:r>
              <a:rPr lang="en-001" dirty="0">
                <a:latin typeface="Muli Bold" panose="020B0604020202020204" charset="0"/>
              </a:rPr>
              <a:t> </a:t>
            </a:r>
            <a:r>
              <a:rPr lang="en-001" dirty="0" err="1">
                <a:latin typeface="Muli Bold" panose="020B0604020202020204" charset="0"/>
              </a:rPr>
              <a:t>lượng</a:t>
            </a:r>
            <a:r>
              <a:rPr lang="en-001" dirty="0">
                <a:latin typeface="Muli Bold" panose="020B0604020202020204" charset="0"/>
              </a:rPr>
              <a:t> </a:t>
            </a:r>
            <a:r>
              <a:rPr lang="en-001" dirty="0" err="1">
                <a:latin typeface="Muli Bold" panose="020B0604020202020204" charset="0"/>
              </a:rPr>
              <a:t>giao</a:t>
            </a:r>
            <a:r>
              <a:rPr lang="en-001" dirty="0">
                <a:latin typeface="Muli Bold" panose="020B0604020202020204" charset="0"/>
              </a:rPr>
              <a:t> </a:t>
            </a:r>
            <a:r>
              <a:rPr lang="en-001" dirty="0" err="1">
                <a:latin typeface="Muli Bold" panose="020B0604020202020204" charset="0"/>
              </a:rPr>
              <a:t>dịch</a:t>
            </a:r>
            <a:r>
              <a:rPr lang="en-001" dirty="0">
                <a:latin typeface="Muli Bold" panose="020B0604020202020204" charset="0"/>
              </a:rPr>
              <a:t> </a:t>
            </a:r>
            <a:r>
              <a:rPr lang="en-001" dirty="0" err="1">
                <a:latin typeface="Muli Bold" panose="020B0604020202020204" charset="0"/>
              </a:rPr>
              <a:t>và</a:t>
            </a:r>
            <a:r>
              <a:rPr lang="en-001" dirty="0">
                <a:latin typeface="Muli Bold" panose="020B0604020202020204" charset="0"/>
              </a:rPr>
              <a:t> </a:t>
            </a:r>
            <a:r>
              <a:rPr lang="en-001" dirty="0" err="1">
                <a:latin typeface="Muli Bold" panose="020B0604020202020204" charset="0"/>
              </a:rPr>
              <a:t>số</a:t>
            </a:r>
            <a:r>
              <a:rPr lang="en-001" dirty="0">
                <a:latin typeface="Muli Bold" panose="020B0604020202020204" charset="0"/>
              </a:rPr>
              <a:t> </a:t>
            </a:r>
            <a:r>
              <a:rPr lang="en-001" dirty="0" err="1">
                <a:latin typeface="Muli Bold" panose="020B0604020202020204" charset="0"/>
              </a:rPr>
              <a:t>người</a:t>
            </a:r>
            <a:r>
              <a:rPr lang="en-001" dirty="0">
                <a:latin typeface="Muli Bold" panose="020B0604020202020204" charset="0"/>
              </a:rPr>
              <a:t> </a:t>
            </a:r>
            <a:r>
              <a:rPr lang="en-001" dirty="0" err="1">
                <a:latin typeface="Muli Bold" panose="020B0604020202020204" charset="0"/>
              </a:rPr>
              <a:t>dùng</a:t>
            </a:r>
            <a:r>
              <a:rPr lang="en-001" dirty="0">
                <a:latin typeface="Muli Bold" panose="020B0604020202020204" charset="0"/>
              </a:rPr>
              <a:t> </a:t>
            </a:r>
            <a:r>
              <a:rPr lang="en-001" dirty="0" err="1">
                <a:latin typeface="Muli Bold" panose="020B0604020202020204" charset="0"/>
              </a:rPr>
              <a:t>theo</a:t>
            </a:r>
            <a:r>
              <a:rPr lang="en-001" dirty="0">
                <a:latin typeface="Muli Bold" panose="020B0604020202020204" charset="0"/>
              </a:rPr>
              <a:t> </a:t>
            </a:r>
            <a:r>
              <a:rPr lang="en-001" dirty="0" err="1">
                <a:latin typeface="Muli Bold" panose="020B0604020202020204" charset="0"/>
              </a:rPr>
              <a:t>tháng</a:t>
            </a:r>
            <a:endParaRPr lang="en-US" dirty="0">
              <a:latin typeface="Muli Bold" panose="020B0604020202020204" charset="0"/>
            </a:endParaRPr>
          </a:p>
          <a:p>
            <a:r>
              <a:rPr lang="en-US" dirty="0">
                <a:latin typeface="Muli Bold" panose="020B0604020202020204" charset="0"/>
              </a:rPr>
              <a:t>						  </a:t>
            </a:r>
            <a:r>
              <a:rPr lang="en-001" dirty="0">
                <a:latin typeface="Muli Bold" panose="020B0604020202020204" charset="0"/>
              </a:rPr>
              <a:t>Theo </a:t>
            </a:r>
            <a:r>
              <a:rPr lang="en-001" dirty="0" err="1">
                <a:latin typeface="Muli Bold" panose="020B0604020202020204" charset="0"/>
              </a:rPr>
              <a:t>hạng</a:t>
            </a:r>
            <a:r>
              <a:rPr lang="en-001" dirty="0">
                <a:latin typeface="Muli Bold" panose="020B0604020202020204" charset="0"/>
              </a:rPr>
              <a:t> </a:t>
            </a:r>
            <a:r>
              <a:rPr lang="en-001" dirty="0" err="1">
                <a:latin typeface="Muli Bold" panose="020B0604020202020204" charset="0"/>
              </a:rPr>
              <a:t>thành</a:t>
            </a:r>
            <a:r>
              <a:rPr lang="en-001" dirty="0">
                <a:latin typeface="Muli Bold" panose="020B0604020202020204" charset="0"/>
              </a:rPr>
              <a:t> </a:t>
            </a:r>
            <a:r>
              <a:rPr lang="en-001" dirty="0" err="1">
                <a:latin typeface="Muli Bold" panose="020B0604020202020204" charset="0"/>
              </a:rPr>
              <a:t>viên</a:t>
            </a:r>
            <a:endParaRPr lang="en-US" dirty="0">
              <a:latin typeface="Muli Bold" panose="020B0604020202020204" charset="0"/>
            </a:endParaRPr>
          </a:p>
          <a:p>
            <a:r>
              <a:rPr lang="en-US" dirty="0">
                <a:latin typeface="Muli Bold" panose="020B0604020202020204" charset="0"/>
              </a:rPr>
              <a:t>						  </a:t>
            </a:r>
            <a:r>
              <a:rPr lang="en-001" dirty="0">
                <a:latin typeface="Muli Bold" panose="020B0604020202020204" charset="0"/>
              </a:rPr>
              <a:t>Theo </a:t>
            </a:r>
            <a:r>
              <a:rPr lang="en-001" dirty="0" err="1">
                <a:latin typeface="Muli Bold" panose="020B0604020202020204" charset="0"/>
              </a:rPr>
              <a:t>người</a:t>
            </a:r>
            <a:r>
              <a:rPr lang="en-001" dirty="0">
                <a:latin typeface="Muli Bold" panose="020B0604020202020204" charset="0"/>
              </a:rPr>
              <a:t> </a:t>
            </a:r>
            <a:r>
              <a:rPr lang="en-001" dirty="0" err="1">
                <a:latin typeface="Muli Bold" panose="020B0604020202020204" charset="0"/>
              </a:rPr>
              <a:t>nhận</a:t>
            </a:r>
            <a:endParaRPr lang="en-US" dirty="0">
              <a:latin typeface="Muli Bold" panose="020B0604020202020204" charset="0"/>
            </a:endParaRPr>
          </a:p>
          <a:p>
            <a:pPr lvl="8"/>
            <a:r>
              <a:rPr lang="en-US" dirty="0">
                <a:latin typeface="Muli Bold" panose="020B0604020202020204" charset="0"/>
              </a:rPr>
              <a:t>		  N</a:t>
            </a:r>
            <a:r>
              <a:rPr lang="en-001" dirty="0" err="1">
                <a:latin typeface="Muli Bold" panose="020B0604020202020204" charset="0"/>
              </a:rPr>
              <a:t>gười</a:t>
            </a:r>
            <a:r>
              <a:rPr lang="en-001" dirty="0">
                <a:latin typeface="Muli Bold" panose="020B0604020202020204" charset="0"/>
              </a:rPr>
              <a:t> </a:t>
            </a:r>
            <a:r>
              <a:rPr lang="en-001" dirty="0" err="1">
                <a:latin typeface="Muli Bold" panose="020B0604020202020204" charset="0"/>
              </a:rPr>
              <a:t>gửi</a:t>
            </a:r>
            <a:endParaRPr lang="en-US" dirty="0">
              <a:latin typeface="Muli Bold" panose="020B0604020202020204" charset="0"/>
            </a:endParaRPr>
          </a:p>
          <a:p>
            <a:pPr lvl="8"/>
            <a:r>
              <a:rPr lang="en-US" dirty="0">
                <a:latin typeface="Muli Bold" panose="020B0604020202020204" charset="0"/>
              </a:rPr>
              <a:t>		  </a:t>
            </a:r>
            <a:r>
              <a:rPr lang="en-001" dirty="0">
                <a:latin typeface="Muli Bold" panose="020B0604020202020204" charset="0"/>
              </a:rPr>
              <a:t>Theo </a:t>
            </a:r>
            <a:r>
              <a:rPr lang="en-001" dirty="0" err="1">
                <a:latin typeface="Muli Bold" panose="020B0604020202020204" charset="0"/>
              </a:rPr>
              <a:t>dịch</a:t>
            </a:r>
            <a:r>
              <a:rPr lang="en-001" dirty="0">
                <a:latin typeface="Muli Bold" panose="020B0604020202020204" charset="0"/>
              </a:rPr>
              <a:t> </a:t>
            </a:r>
            <a:r>
              <a:rPr lang="en-001" dirty="0" err="1">
                <a:latin typeface="Muli Bold" panose="020B0604020202020204" charset="0"/>
              </a:rPr>
              <a:t>vụ</a:t>
            </a:r>
            <a:r>
              <a:rPr lang="en-001" dirty="0">
                <a:latin typeface="Muli Bold" panose="020B0604020202020204" charset="0"/>
              </a:rPr>
              <a:t> </a:t>
            </a:r>
            <a:r>
              <a:rPr lang="en-001" dirty="0" err="1">
                <a:latin typeface="Muli Bold" panose="020B0604020202020204" charset="0"/>
              </a:rPr>
              <a:t>đối</a:t>
            </a:r>
            <a:r>
              <a:rPr lang="en-001" dirty="0">
                <a:latin typeface="Muli Bold" panose="020B0604020202020204" charset="0"/>
              </a:rPr>
              <a:t> </a:t>
            </a:r>
            <a:r>
              <a:rPr lang="en-001" dirty="0" err="1">
                <a:latin typeface="Muli Bold" panose="020B0604020202020204" charset="0"/>
              </a:rPr>
              <a:t>tác</a:t>
            </a:r>
            <a:endParaRPr lang="en-001" dirty="0">
              <a:latin typeface="Muli Bold" panose="020B0604020202020204" charset="0"/>
            </a:endParaRPr>
          </a:p>
        </p:txBody>
      </p:sp>
      <p:pic>
        <p:nvPicPr>
          <p:cNvPr id="4100" name="Picture 4" descr="Report - Free marketing icons">
            <a:extLst>
              <a:ext uri="{FF2B5EF4-FFF2-40B4-BE49-F238E27FC236}">
                <a16:creationId xmlns:a16="http://schemas.microsoft.com/office/drawing/2014/main" id="{3F4D1F2A-0C15-D5E0-36F2-4CA39BA856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heckmark with solid fill">
            <a:extLst>
              <a:ext uri="{FF2B5EF4-FFF2-40B4-BE49-F238E27FC236}">
                <a16:creationId xmlns:a16="http://schemas.microsoft.com/office/drawing/2014/main" id="{07F8854B-C120-5280-6A4C-E7E91F7D10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396" y="2193547"/>
            <a:ext cx="304800" cy="304800"/>
          </a:xfrm>
          <a:prstGeom prst="rect">
            <a:avLst/>
          </a:prstGeom>
        </p:spPr>
      </p:pic>
      <p:pic>
        <p:nvPicPr>
          <p:cNvPr id="25" name="Graphic 24" descr="Checkmark with solid fill">
            <a:extLst>
              <a:ext uri="{FF2B5EF4-FFF2-40B4-BE49-F238E27FC236}">
                <a16:creationId xmlns:a16="http://schemas.microsoft.com/office/drawing/2014/main" id="{4E7A9244-2DF3-145A-CF6C-68FC2FD37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396" y="2478272"/>
            <a:ext cx="304800" cy="304800"/>
          </a:xfrm>
          <a:prstGeom prst="rect">
            <a:avLst/>
          </a:prstGeom>
        </p:spPr>
      </p:pic>
      <p:pic>
        <p:nvPicPr>
          <p:cNvPr id="26" name="Graphic 25" descr="Checkmark with solid fill">
            <a:extLst>
              <a:ext uri="{FF2B5EF4-FFF2-40B4-BE49-F238E27FC236}">
                <a16:creationId xmlns:a16="http://schemas.microsoft.com/office/drawing/2014/main" id="{5800A732-79ED-31C5-0FCE-BFD66B4CD7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9881" y="1643455"/>
            <a:ext cx="304800" cy="304800"/>
          </a:xfrm>
          <a:prstGeom prst="rect">
            <a:avLst/>
          </a:prstGeom>
        </p:spPr>
      </p:pic>
      <p:pic>
        <p:nvPicPr>
          <p:cNvPr id="27" name="Graphic 26" descr="Checkmark with solid fill">
            <a:extLst>
              <a:ext uri="{FF2B5EF4-FFF2-40B4-BE49-F238E27FC236}">
                <a16:creationId xmlns:a16="http://schemas.microsoft.com/office/drawing/2014/main" id="{7D5CE6A5-C0A6-95CA-8301-EB5C5D59A5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9881" y="1913446"/>
            <a:ext cx="304800" cy="304800"/>
          </a:xfrm>
          <a:prstGeom prst="rect">
            <a:avLst/>
          </a:prstGeom>
        </p:spPr>
      </p:pic>
      <p:pic>
        <p:nvPicPr>
          <p:cNvPr id="28" name="Graphic 27" descr="Checkmark with solid fill">
            <a:extLst>
              <a:ext uri="{FF2B5EF4-FFF2-40B4-BE49-F238E27FC236}">
                <a16:creationId xmlns:a16="http://schemas.microsoft.com/office/drawing/2014/main" id="{5D42050A-4F23-2381-2A6E-B3B6F91733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396" y="2743639"/>
            <a:ext cx="304800" cy="3048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sp>
        <p:nvSpPr>
          <p:cNvPr id="14" name="TextBox 13">
            <a:extLst>
              <a:ext uri="{FF2B5EF4-FFF2-40B4-BE49-F238E27FC236}">
                <a16:creationId xmlns:a16="http://schemas.microsoft.com/office/drawing/2014/main" id="{3DFFA88C-87EA-AF2B-81E4-6A294BDC3B53}"/>
              </a:ext>
            </a:extLst>
          </p:cNvPr>
          <p:cNvSpPr txBox="1"/>
          <p:nvPr/>
        </p:nvSpPr>
        <p:spPr>
          <a:xfrm>
            <a:off x="1144767" y="1521939"/>
            <a:ext cx="12104865" cy="738664"/>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US" sz="2400" b="1" dirty="0">
                <a:latin typeface="Muli Bold" panose="020B0604020202020204" charset="0"/>
              </a:rPr>
              <a:t> </a:t>
            </a:r>
            <a:r>
              <a:rPr lang="en-US" sz="2400" b="1" dirty="0" err="1">
                <a:latin typeface="Muli Bold" panose="020B0604020202020204" charset="0"/>
              </a:rPr>
              <a:t>khách</a:t>
            </a:r>
            <a:r>
              <a:rPr lang="en-US" sz="2400" b="1" dirty="0">
                <a:latin typeface="Muli Bold" panose="020B0604020202020204" charset="0"/>
              </a:rPr>
              <a:t> </a:t>
            </a:r>
            <a:r>
              <a:rPr lang="en-US" sz="2400" b="1" dirty="0" err="1">
                <a:latin typeface="Muli Bold" panose="020B0604020202020204" charset="0"/>
              </a:rPr>
              <a:t>hàng</a:t>
            </a:r>
            <a:r>
              <a:rPr lang="en-US" sz="2400" b="1" dirty="0">
                <a:latin typeface="Muli Bold" panose="020B0604020202020204" charset="0"/>
              </a:rPr>
              <a:t> </a:t>
            </a:r>
            <a:r>
              <a:rPr lang="en-US" sz="2400" b="1" dirty="0" err="1">
                <a:latin typeface="Muli Bold" panose="020B0604020202020204" charset="0"/>
              </a:rPr>
              <a:t>hủy</a:t>
            </a:r>
            <a:r>
              <a:rPr lang="en-US" sz="2400" b="1" dirty="0">
                <a:latin typeface="Muli Bold" panose="020B0604020202020204" charset="0"/>
              </a:rPr>
              <a:t> </a:t>
            </a:r>
            <a:r>
              <a:rPr lang="en-US" sz="2400" b="1" dirty="0" err="1">
                <a:latin typeface="Muli Bold" panose="020B0604020202020204" charset="0"/>
              </a:rPr>
              <a:t>tài</a:t>
            </a:r>
            <a:r>
              <a:rPr lang="en-US" sz="2400" b="1" dirty="0">
                <a:latin typeface="Muli Bold" panose="020B0604020202020204" charset="0"/>
              </a:rPr>
              <a:t> </a:t>
            </a:r>
            <a:r>
              <a:rPr lang="en-US" sz="2400" b="1" dirty="0" err="1">
                <a:latin typeface="Muli Bold" panose="020B0604020202020204" charset="0"/>
              </a:rPr>
              <a:t>khoản</a:t>
            </a:r>
            <a:r>
              <a:rPr lang="en-US" sz="2400" b="1" dirty="0">
                <a:latin typeface="Muli Bold" panose="020B0604020202020204" charset="0"/>
              </a:rPr>
              <a:t> :	</a:t>
            </a:r>
            <a:r>
              <a:rPr lang="en-US" sz="1800" dirty="0">
                <a:latin typeface="Muli Bold" panose="020B0604020202020204" charset="0"/>
              </a:rPr>
              <a:t> 	</a:t>
            </a:r>
            <a:r>
              <a:rPr lang="vi-VN" sz="1800" dirty="0">
                <a:latin typeface="Muli Bold" panose="020B0604020202020204" charset="0"/>
              </a:rPr>
              <a:t>Số lượng khách hàng rời bỏ theo trạng thái</a:t>
            </a:r>
            <a:endParaRPr lang="en-US" sz="1800" dirty="0">
              <a:latin typeface="Muli Bold" panose="020B0604020202020204" charset="0"/>
            </a:endParaRPr>
          </a:p>
          <a:p>
            <a:pPr lvl="8"/>
            <a:r>
              <a:rPr lang="en-US" dirty="0">
                <a:latin typeface="Muli Bold" panose="020B0604020202020204" charset="0"/>
              </a:rPr>
              <a:t>		 	</a:t>
            </a:r>
            <a:r>
              <a:rPr lang="vi-VN" dirty="0">
                <a:latin typeface="Muli Bold" panose="020B0604020202020204" charset="0"/>
              </a:rPr>
              <a:t>Tổng phân bổ số dư theo tháng</a:t>
            </a:r>
            <a:r>
              <a:rPr lang="en-US" dirty="0">
                <a:latin typeface="Muli Bold" panose="020B0604020202020204" charset="0"/>
              </a:rPr>
              <a:t> 	</a:t>
            </a:r>
            <a:endParaRPr lang="en-001" dirty="0">
              <a:latin typeface="Muli Bold" panose="020B0604020202020204" charset="0"/>
            </a:endParaRPr>
          </a:p>
        </p:txBody>
      </p:sp>
      <p:pic>
        <p:nvPicPr>
          <p:cNvPr id="15" name="Picture 4" descr="Report - Free marketing icons">
            <a:extLst>
              <a:ext uri="{FF2B5EF4-FFF2-40B4-BE49-F238E27FC236}">
                <a16:creationId xmlns:a16="http://schemas.microsoft.com/office/drawing/2014/main" id="{FC7F3C81-D258-E67E-7DAF-DD9B6868DE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heckmark with solid fill">
            <a:extLst>
              <a:ext uri="{FF2B5EF4-FFF2-40B4-BE49-F238E27FC236}">
                <a16:creationId xmlns:a16="http://schemas.microsoft.com/office/drawing/2014/main" id="{CEB71FA7-708B-778D-6B21-39CFBCFAF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9000" y="1665257"/>
            <a:ext cx="304800" cy="304800"/>
          </a:xfrm>
          <a:prstGeom prst="rect">
            <a:avLst/>
          </a:prstGeom>
        </p:spPr>
      </p:pic>
      <p:pic>
        <p:nvPicPr>
          <p:cNvPr id="18" name="Graphic 17" descr="Checkmark with solid fill">
            <a:extLst>
              <a:ext uri="{FF2B5EF4-FFF2-40B4-BE49-F238E27FC236}">
                <a16:creationId xmlns:a16="http://schemas.microsoft.com/office/drawing/2014/main" id="{0150F95D-6E7D-FC82-A74E-9EC8983AF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9000" y="1940990"/>
            <a:ext cx="304800" cy="304800"/>
          </a:xfrm>
          <a:prstGeom prst="rect">
            <a:avLst/>
          </a:prstGeom>
        </p:spPr>
      </p:pic>
      <p:pic>
        <p:nvPicPr>
          <p:cNvPr id="16" name="Picture 15">
            <a:extLst>
              <a:ext uri="{FF2B5EF4-FFF2-40B4-BE49-F238E27FC236}">
                <a16:creationId xmlns:a16="http://schemas.microsoft.com/office/drawing/2014/main" id="{AD4620C7-3123-AFC5-B481-5DB17704127A}"/>
              </a:ext>
            </a:extLst>
          </p:cNvPr>
          <p:cNvPicPr>
            <a:picLocks noChangeAspect="1"/>
          </p:cNvPicPr>
          <p:nvPr/>
        </p:nvPicPr>
        <p:blipFill>
          <a:blip r:embed="rId9"/>
          <a:stretch>
            <a:fillRect/>
          </a:stretch>
        </p:blipFill>
        <p:spPr>
          <a:xfrm>
            <a:off x="53904" y="2783073"/>
            <a:ext cx="18234096" cy="7503928"/>
          </a:xfrm>
          <a:prstGeom prst="rect">
            <a:avLst/>
          </a:prstGeom>
        </p:spPr>
      </p:pic>
    </p:spTree>
    <p:extLst>
      <p:ext uri="{BB962C8B-B14F-4D97-AF65-F5344CB8AC3E}">
        <p14:creationId xmlns:p14="http://schemas.microsoft.com/office/powerpoint/2010/main" val="12795621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10016575" y="-1734043"/>
            <a:ext cx="4202211" cy="6003158"/>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4" name="Group 4"/>
          <p:cNvGrpSpPr/>
          <p:nvPr/>
        </p:nvGrpSpPr>
        <p:grpSpPr>
          <a:xfrm rot="-10800000">
            <a:off x="16605949" y="120277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6" name="Group 6"/>
          <p:cNvGrpSpPr/>
          <p:nvPr/>
        </p:nvGrpSpPr>
        <p:grpSpPr>
          <a:xfrm rot="5400000">
            <a:off x="16605949" y="8402070"/>
            <a:ext cx="841991" cy="8419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txBody>
            <a:bodyPr/>
            <a:lstStyle/>
            <a:p>
              <a:endParaRPr lang="en-US"/>
            </a:p>
          </p:txBody>
        </p:sp>
      </p:grpSp>
      <p:grpSp>
        <p:nvGrpSpPr>
          <p:cNvPr id="8" name="Group 8"/>
          <p:cNvGrpSpPr/>
          <p:nvPr/>
        </p:nvGrpSpPr>
        <p:grpSpPr>
          <a:xfrm>
            <a:off x="-5173055" y="-2043171"/>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10" name="Group 10"/>
          <p:cNvGrpSpPr/>
          <p:nvPr/>
        </p:nvGrpSpPr>
        <p:grpSpPr>
          <a:xfrm>
            <a:off x="2142989" y="1047253"/>
            <a:ext cx="6963383" cy="1141378"/>
            <a:chOff x="0" y="0"/>
            <a:chExt cx="1833977" cy="300610"/>
          </a:xfrm>
        </p:grpSpPr>
        <p:sp>
          <p:nvSpPr>
            <p:cNvPr id="11" name="Freeform 11"/>
            <p:cNvSpPr/>
            <p:nvPr/>
          </p:nvSpPr>
          <p:spPr>
            <a:xfrm>
              <a:off x="0" y="0"/>
              <a:ext cx="1833977" cy="300610"/>
            </a:xfrm>
            <a:custGeom>
              <a:avLst/>
              <a:gdLst/>
              <a:ahLst/>
              <a:cxnLst/>
              <a:rect l="l" t="t" r="r" b="b"/>
              <a:pathLst>
                <a:path w="1833977" h="300610">
                  <a:moveTo>
                    <a:pt x="14453" y="0"/>
                  </a:moveTo>
                  <a:lnTo>
                    <a:pt x="1819524" y="0"/>
                  </a:lnTo>
                  <a:cubicBezTo>
                    <a:pt x="1827506" y="0"/>
                    <a:pt x="1833977" y="6471"/>
                    <a:pt x="1833977" y="14453"/>
                  </a:cubicBezTo>
                  <a:lnTo>
                    <a:pt x="1833977" y="286156"/>
                  </a:lnTo>
                  <a:cubicBezTo>
                    <a:pt x="1833977" y="294139"/>
                    <a:pt x="1827506" y="300610"/>
                    <a:pt x="1819524" y="300610"/>
                  </a:cubicBezTo>
                  <a:lnTo>
                    <a:pt x="14453" y="300610"/>
                  </a:lnTo>
                  <a:cubicBezTo>
                    <a:pt x="6471" y="300610"/>
                    <a:pt x="0" y="294139"/>
                    <a:pt x="0" y="286156"/>
                  </a:cubicBezTo>
                  <a:lnTo>
                    <a:pt x="0" y="14453"/>
                  </a:lnTo>
                  <a:cubicBezTo>
                    <a:pt x="0" y="6471"/>
                    <a:pt x="6471" y="0"/>
                    <a:pt x="14453" y="0"/>
                  </a:cubicBezTo>
                  <a:close/>
                </a:path>
              </a:pathLst>
            </a:custGeom>
            <a:solidFill>
              <a:srgbClr val="FFFFFF"/>
            </a:solidFill>
            <a:ln w="47625" cap="sq">
              <a:solidFill>
                <a:srgbClr val="2C8CCB"/>
              </a:solidFill>
              <a:prstDash val="solid"/>
              <a:miter/>
            </a:ln>
          </p:spPr>
          <p:txBody>
            <a:bodyPr/>
            <a:lstStyle/>
            <a:p>
              <a:endParaRPr lang="en-US"/>
            </a:p>
          </p:txBody>
        </p:sp>
        <p:sp>
          <p:nvSpPr>
            <p:cNvPr id="12" name="TextBox 12"/>
            <p:cNvSpPr txBox="1"/>
            <p:nvPr/>
          </p:nvSpPr>
          <p:spPr>
            <a:xfrm>
              <a:off x="0" y="-57150"/>
              <a:ext cx="1833977" cy="357760"/>
            </a:xfrm>
            <a:prstGeom prst="rect">
              <a:avLst/>
            </a:prstGeom>
          </p:spPr>
          <p:txBody>
            <a:bodyPr lIns="50800" tIns="50800" rIns="50800" bIns="50800" rtlCol="0" anchor="ctr"/>
            <a:lstStyle/>
            <a:p>
              <a:pPr>
                <a:lnSpc>
                  <a:spcPts val="3919"/>
                </a:lnSpc>
              </a:pPr>
              <a:r>
                <a:rPr lang="en-US" sz="2799" b="1" dirty="0" err="1">
                  <a:solidFill>
                    <a:srgbClr val="000000"/>
                  </a:solidFill>
                  <a:latin typeface="Muli Bold"/>
                  <a:ea typeface="Muli Bold"/>
                  <a:cs typeface="Muli Bold"/>
                  <a:sym typeface="Muli Bold"/>
                </a:rPr>
                <a:t>Tổng</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quan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yêu</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cầu</a:t>
              </a:r>
              <a:endParaRPr lang="en-US" sz="2799" b="1" dirty="0">
                <a:solidFill>
                  <a:srgbClr val="000000"/>
                </a:solidFill>
                <a:latin typeface="Muli Bold"/>
                <a:ea typeface="Muli Bold"/>
                <a:cs typeface="Muli Bold"/>
                <a:sym typeface="Muli Bold"/>
              </a:endParaRPr>
            </a:p>
          </p:txBody>
        </p:sp>
      </p:grpSp>
      <p:grpSp>
        <p:nvGrpSpPr>
          <p:cNvPr id="13" name="Group 13"/>
          <p:cNvGrpSpPr/>
          <p:nvPr/>
        </p:nvGrpSpPr>
        <p:grpSpPr>
          <a:xfrm>
            <a:off x="12543681" y="1395984"/>
            <a:ext cx="4904260" cy="7006086"/>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129045" r="-28565"/>
              </a:stretch>
            </a:blipFill>
          </p:spPr>
          <p:txBody>
            <a:bodyPr/>
            <a:lstStyle/>
            <a:p>
              <a:endParaRPr lang="en-US"/>
            </a:p>
          </p:txBody>
        </p:sp>
      </p:grpSp>
      <p:grpSp>
        <p:nvGrpSpPr>
          <p:cNvPr id="15" name="Group 15"/>
          <p:cNvGrpSpPr/>
          <p:nvPr/>
        </p:nvGrpSpPr>
        <p:grpSpPr>
          <a:xfrm>
            <a:off x="1001231" y="1197275"/>
            <a:ext cx="872386" cy="87238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275C5"/>
            </a:solidFill>
          </p:spPr>
          <p:txBody>
            <a:bodyPr/>
            <a:lstStyle/>
            <a:p>
              <a:endParaRPr lang="en-US"/>
            </a:p>
          </p:txBody>
        </p:sp>
        <p:sp>
          <p:nvSpPr>
            <p:cNvPr id="17" name="TextBox 17"/>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I</a:t>
              </a:r>
            </a:p>
          </p:txBody>
        </p:sp>
      </p:grpSp>
      <p:grpSp>
        <p:nvGrpSpPr>
          <p:cNvPr id="18" name="Group 18"/>
          <p:cNvGrpSpPr/>
          <p:nvPr/>
        </p:nvGrpSpPr>
        <p:grpSpPr>
          <a:xfrm>
            <a:off x="2955239" y="2450326"/>
            <a:ext cx="6979550" cy="1141378"/>
            <a:chOff x="0" y="0"/>
            <a:chExt cx="1838235" cy="300610"/>
          </a:xfrm>
        </p:grpSpPr>
        <p:sp>
          <p:nvSpPr>
            <p:cNvPr id="19" name="Freeform 19"/>
            <p:cNvSpPr/>
            <p:nvPr/>
          </p:nvSpPr>
          <p:spPr>
            <a:xfrm>
              <a:off x="0" y="0"/>
              <a:ext cx="1838235" cy="300610"/>
            </a:xfrm>
            <a:custGeom>
              <a:avLst/>
              <a:gdLst/>
              <a:ahLst/>
              <a:cxnLst/>
              <a:rect l="l" t="t" r="r" b="b"/>
              <a:pathLst>
                <a:path w="1838235" h="300610">
                  <a:moveTo>
                    <a:pt x="14420" y="0"/>
                  </a:moveTo>
                  <a:lnTo>
                    <a:pt x="1823815" y="0"/>
                  </a:lnTo>
                  <a:cubicBezTo>
                    <a:pt x="1831779" y="0"/>
                    <a:pt x="1838235" y="6456"/>
                    <a:pt x="1838235" y="14420"/>
                  </a:cubicBezTo>
                  <a:lnTo>
                    <a:pt x="1838235" y="286190"/>
                  </a:lnTo>
                  <a:cubicBezTo>
                    <a:pt x="1838235" y="290014"/>
                    <a:pt x="1836716" y="293682"/>
                    <a:pt x="1834012" y="296386"/>
                  </a:cubicBezTo>
                  <a:cubicBezTo>
                    <a:pt x="1831308" y="299091"/>
                    <a:pt x="1827640" y="300610"/>
                    <a:pt x="1823815" y="300610"/>
                  </a:cubicBezTo>
                  <a:lnTo>
                    <a:pt x="14420" y="300610"/>
                  </a:lnTo>
                  <a:cubicBezTo>
                    <a:pt x="6456" y="300610"/>
                    <a:pt x="0" y="294154"/>
                    <a:pt x="0" y="286190"/>
                  </a:cubicBezTo>
                  <a:lnTo>
                    <a:pt x="0" y="14420"/>
                  </a:lnTo>
                  <a:cubicBezTo>
                    <a:pt x="0" y="6456"/>
                    <a:pt x="6456" y="0"/>
                    <a:pt x="14420" y="0"/>
                  </a:cubicBezTo>
                  <a:close/>
                </a:path>
              </a:pathLst>
            </a:custGeom>
            <a:solidFill>
              <a:srgbClr val="FFFFFF"/>
            </a:solidFill>
            <a:ln w="47625" cap="sq">
              <a:solidFill>
                <a:srgbClr val="2C8CCB"/>
              </a:solidFill>
              <a:prstDash val="solid"/>
              <a:miter/>
            </a:ln>
          </p:spPr>
          <p:txBody>
            <a:bodyPr/>
            <a:lstStyle/>
            <a:p>
              <a:endParaRPr lang="en-US"/>
            </a:p>
          </p:txBody>
        </p:sp>
        <p:sp>
          <p:nvSpPr>
            <p:cNvPr id="20" name="TextBox 20"/>
            <p:cNvSpPr txBox="1"/>
            <p:nvPr/>
          </p:nvSpPr>
          <p:spPr>
            <a:xfrm>
              <a:off x="0" y="-57150"/>
              <a:ext cx="1838235" cy="357760"/>
            </a:xfrm>
            <a:prstGeom prst="rect">
              <a:avLst/>
            </a:prstGeom>
          </p:spPr>
          <p:txBody>
            <a:bodyPr lIns="50800" tIns="50800" rIns="50800" bIns="50800" rtlCol="0" anchor="ctr"/>
            <a:lstStyle/>
            <a:p>
              <a:pPr>
                <a:lnSpc>
                  <a:spcPts val="3919"/>
                </a:lnSpc>
              </a:pPr>
              <a:r>
                <a:rPr lang="en-US" sz="2799" b="1" dirty="0" err="1">
                  <a:solidFill>
                    <a:srgbClr val="000000"/>
                  </a:solidFill>
                  <a:latin typeface="Muli Bold"/>
                  <a:ea typeface="Muli Bold"/>
                  <a:cs typeface="Muli Bold"/>
                  <a:sym typeface="Muli Bold"/>
                </a:rPr>
                <a:t>Tổng</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quan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giải</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pháp</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triển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khai</a:t>
              </a:r>
              <a:endParaRPr lang="en-US" sz="2799" b="1" dirty="0">
                <a:solidFill>
                  <a:srgbClr val="000000"/>
                </a:solidFill>
                <a:latin typeface="Muli Bold"/>
                <a:ea typeface="Muli Bold"/>
                <a:cs typeface="Muli Bold"/>
                <a:sym typeface="Muli Bold"/>
              </a:endParaRPr>
            </a:p>
          </p:txBody>
        </p:sp>
      </p:grpSp>
      <p:grpSp>
        <p:nvGrpSpPr>
          <p:cNvPr id="21" name="Group 21"/>
          <p:cNvGrpSpPr/>
          <p:nvPr/>
        </p:nvGrpSpPr>
        <p:grpSpPr>
          <a:xfrm>
            <a:off x="3624879" y="3920384"/>
            <a:ext cx="6963383" cy="1131436"/>
            <a:chOff x="0" y="0"/>
            <a:chExt cx="1833977" cy="297991"/>
          </a:xfrm>
        </p:grpSpPr>
        <p:sp>
          <p:nvSpPr>
            <p:cNvPr id="22" name="Freeform 22"/>
            <p:cNvSpPr/>
            <p:nvPr/>
          </p:nvSpPr>
          <p:spPr>
            <a:xfrm>
              <a:off x="0" y="0"/>
              <a:ext cx="1833977" cy="297991"/>
            </a:xfrm>
            <a:custGeom>
              <a:avLst/>
              <a:gdLst/>
              <a:ahLst/>
              <a:cxnLst/>
              <a:rect l="l" t="t" r="r" b="b"/>
              <a:pathLst>
                <a:path w="1833977" h="297991">
                  <a:moveTo>
                    <a:pt x="14453" y="0"/>
                  </a:moveTo>
                  <a:lnTo>
                    <a:pt x="1819524" y="0"/>
                  </a:lnTo>
                  <a:cubicBezTo>
                    <a:pt x="1827506" y="0"/>
                    <a:pt x="1833977" y="6471"/>
                    <a:pt x="1833977" y="14453"/>
                  </a:cubicBezTo>
                  <a:lnTo>
                    <a:pt x="1833977" y="283538"/>
                  </a:lnTo>
                  <a:cubicBezTo>
                    <a:pt x="1833977" y="291520"/>
                    <a:pt x="1827506" y="297991"/>
                    <a:pt x="1819524" y="297991"/>
                  </a:cubicBezTo>
                  <a:lnTo>
                    <a:pt x="14453" y="297991"/>
                  </a:lnTo>
                  <a:cubicBezTo>
                    <a:pt x="6471" y="297991"/>
                    <a:pt x="0" y="291520"/>
                    <a:pt x="0" y="283538"/>
                  </a:cubicBezTo>
                  <a:lnTo>
                    <a:pt x="0" y="14453"/>
                  </a:lnTo>
                  <a:cubicBezTo>
                    <a:pt x="0" y="6471"/>
                    <a:pt x="6471" y="0"/>
                    <a:pt x="14453" y="0"/>
                  </a:cubicBezTo>
                  <a:close/>
                </a:path>
              </a:pathLst>
            </a:custGeom>
            <a:solidFill>
              <a:srgbClr val="FFFFFF"/>
            </a:solidFill>
            <a:ln w="47625" cap="sq">
              <a:solidFill>
                <a:srgbClr val="2C8CCB"/>
              </a:solidFill>
              <a:prstDash val="solid"/>
              <a:miter/>
            </a:ln>
          </p:spPr>
          <p:txBody>
            <a:bodyPr/>
            <a:lstStyle/>
            <a:p>
              <a:endParaRPr lang="en-US"/>
            </a:p>
          </p:txBody>
        </p:sp>
        <p:sp>
          <p:nvSpPr>
            <p:cNvPr id="23" name="TextBox 23"/>
            <p:cNvSpPr txBox="1"/>
            <p:nvPr/>
          </p:nvSpPr>
          <p:spPr>
            <a:xfrm>
              <a:off x="0" y="-57150"/>
              <a:ext cx="1833977" cy="355141"/>
            </a:xfrm>
            <a:prstGeom prst="rect">
              <a:avLst/>
            </a:prstGeom>
          </p:spPr>
          <p:txBody>
            <a:bodyPr lIns="50800" tIns="50800" rIns="50800" bIns="50800" rtlCol="0" anchor="ctr"/>
            <a:lstStyle/>
            <a:p>
              <a:pPr>
                <a:lnSpc>
                  <a:spcPts val="3919"/>
                </a:lnSpc>
              </a:pPr>
              <a:r>
                <a:rPr lang="en-US" sz="2799" b="1" dirty="0">
                  <a:solidFill>
                    <a:srgbClr val="000000"/>
                  </a:solidFill>
                  <a:latin typeface="Muli Bold"/>
                  <a:ea typeface="Muli Bold"/>
                  <a:cs typeface="Muli Bold"/>
                  <a:sym typeface="Muli Bold"/>
                </a:rPr>
                <a:t>Quy </a:t>
              </a:r>
              <a:r>
                <a:rPr lang="en-US" sz="2799" b="1" dirty="0" err="1">
                  <a:solidFill>
                    <a:srgbClr val="000000"/>
                  </a:solidFill>
                  <a:latin typeface="Muli Bold"/>
                  <a:ea typeface="Muli Bold"/>
                  <a:cs typeface="Muli Bold"/>
                  <a:sym typeface="Muli Bold"/>
                </a:rPr>
                <a:t>trình</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triển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khai</a:t>
              </a:r>
              <a:r>
                <a:rPr lang="en-US" sz="2799" b="1" dirty="0">
                  <a:solidFill>
                    <a:srgbClr val="000000"/>
                  </a:solidFill>
                  <a:latin typeface="Muli Bold"/>
                  <a:ea typeface="Muli Bold"/>
                  <a:cs typeface="Muli Bold"/>
                  <a:sym typeface="Muli Bold"/>
                </a:rPr>
                <a:t> </a:t>
              </a:r>
            </a:p>
          </p:txBody>
        </p:sp>
      </p:grpSp>
      <p:grpSp>
        <p:nvGrpSpPr>
          <p:cNvPr id="24" name="Group 24"/>
          <p:cNvGrpSpPr/>
          <p:nvPr/>
        </p:nvGrpSpPr>
        <p:grpSpPr>
          <a:xfrm>
            <a:off x="4603051" y="5385194"/>
            <a:ext cx="6963383" cy="1153750"/>
            <a:chOff x="0" y="0"/>
            <a:chExt cx="1833977" cy="303868"/>
          </a:xfrm>
        </p:grpSpPr>
        <p:sp>
          <p:nvSpPr>
            <p:cNvPr id="25" name="Freeform 25"/>
            <p:cNvSpPr/>
            <p:nvPr/>
          </p:nvSpPr>
          <p:spPr>
            <a:xfrm>
              <a:off x="0" y="0"/>
              <a:ext cx="1833977" cy="303868"/>
            </a:xfrm>
            <a:custGeom>
              <a:avLst/>
              <a:gdLst/>
              <a:ahLst/>
              <a:cxnLst/>
              <a:rect l="l" t="t" r="r" b="b"/>
              <a:pathLst>
                <a:path w="1833977" h="303868">
                  <a:moveTo>
                    <a:pt x="14453" y="0"/>
                  </a:moveTo>
                  <a:lnTo>
                    <a:pt x="1819524" y="0"/>
                  </a:lnTo>
                  <a:cubicBezTo>
                    <a:pt x="1827506" y="0"/>
                    <a:pt x="1833977" y="6471"/>
                    <a:pt x="1833977" y="14453"/>
                  </a:cubicBezTo>
                  <a:lnTo>
                    <a:pt x="1833977" y="289415"/>
                  </a:lnTo>
                  <a:cubicBezTo>
                    <a:pt x="1833977" y="297397"/>
                    <a:pt x="1827506" y="303868"/>
                    <a:pt x="1819524" y="303868"/>
                  </a:cubicBezTo>
                  <a:lnTo>
                    <a:pt x="14453" y="303868"/>
                  </a:lnTo>
                  <a:cubicBezTo>
                    <a:pt x="6471" y="303868"/>
                    <a:pt x="0" y="297397"/>
                    <a:pt x="0" y="289415"/>
                  </a:cubicBezTo>
                  <a:lnTo>
                    <a:pt x="0" y="14453"/>
                  </a:lnTo>
                  <a:cubicBezTo>
                    <a:pt x="0" y="6471"/>
                    <a:pt x="6471" y="0"/>
                    <a:pt x="14453" y="0"/>
                  </a:cubicBezTo>
                  <a:close/>
                </a:path>
              </a:pathLst>
            </a:custGeom>
            <a:solidFill>
              <a:srgbClr val="FFFFFF"/>
            </a:solidFill>
            <a:ln w="47625" cap="sq">
              <a:solidFill>
                <a:srgbClr val="2C8CCB"/>
              </a:solidFill>
              <a:prstDash val="solid"/>
              <a:miter/>
            </a:ln>
          </p:spPr>
          <p:txBody>
            <a:bodyPr/>
            <a:lstStyle/>
            <a:p>
              <a:endParaRPr lang="en-US"/>
            </a:p>
          </p:txBody>
        </p:sp>
        <p:sp>
          <p:nvSpPr>
            <p:cNvPr id="26" name="TextBox 26"/>
            <p:cNvSpPr txBox="1"/>
            <p:nvPr/>
          </p:nvSpPr>
          <p:spPr>
            <a:xfrm>
              <a:off x="0" y="-57150"/>
              <a:ext cx="1833977" cy="361018"/>
            </a:xfrm>
            <a:prstGeom prst="rect">
              <a:avLst/>
            </a:prstGeom>
          </p:spPr>
          <p:txBody>
            <a:bodyPr lIns="50800" tIns="50800" rIns="50800" bIns="50800" rtlCol="0" anchor="ctr"/>
            <a:lstStyle/>
            <a:p>
              <a:pPr>
                <a:lnSpc>
                  <a:spcPts val="3919"/>
                </a:lnSpc>
              </a:pPr>
              <a:r>
                <a:rPr lang="en-US" sz="2799" b="1" dirty="0">
                  <a:solidFill>
                    <a:srgbClr val="000000"/>
                  </a:solidFill>
                  <a:latin typeface="Muli Bold"/>
                  <a:ea typeface="Muli Bold"/>
                  <a:cs typeface="Muli Bold"/>
                  <a:sym typeface="Muli Bold"/>
                </a:rPr>
                <a:t>Timeline </a:t>
              </a:r>
              <a:r>
                <a:rPr lang="en-US" sz="2799" b="1" dirty="0" err="1">
                  <a:solidFill>
                    <a:srgbClr val="000000"/>
                  </a:solidFill>
                  <a:latin typeface="Muli Bold"/>
                  <a:ea typeface="Muli Bold"/>
                  <a:cs typeface="Muli Bold"/>
                  <a:sym typeface="Muli Bold"/>
                </a:rPr>
                <a:t>triển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khai</a:t>
              </a:r>
              <a:r>
                <a:rPr lang="en-US" sz="2799" b="1" dirty="0">
                  <a:solidFill>
                    <a:srgbClr val="000000"/>
                  </a:solidFill>
                  <a:latin typeface="Muli Bold"/>
                  <a:ea typeface="Muli Bold"/>
                  <a:cs typeface="Muli Bold"/>
                  <a:sym typeface="Muli Bold"/>
                </a:rPr>
                <a:t> setup </a:t>
              </a:r>
              <a:r>
                <a:rPr lang="en-US" sz="2799" b="1" dirty="0" err="1">
                  <a:solidFill>
                    <a:srgbClr val="000000"/>
                  </a:solidFill>
                  <a:latin typeface="Muli Bold"/>
                  <a:ea typeface="Muli Bold"/>
                  <a:cs typeface="Muli Bold"/>
                  <a:sym typeface="Muli Bold"/>
                </a:rPr>
                <a:t>hạ</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tầng</a:t>
              </a:r>
              <a:endParaRPr lang="en-US" sz="2799" b="1" dirty="0">
                <a:solidFill>
                  <a:srgbClr val="000000"/>
                </a:solidFill>
                <a:latin typeface="Muli Bold"/>
                <a:ea typeface="Muli Bold"/>
                <a:cs typeface="Muli Bold"/>
                <a:sym typeface="Muli Bold"/>
              </a:endParaRPr>
            </a:p>
          </p:txBody>
        </p:sp>
      </p:grpSp>
      <p:grpSp>
        <p:nvGrpSpPr>
          <p:cNvPr id="27" name="Group 27"/>
          <p:cNvGrpSpPr/>
          <p:nvPr/>
        </p:nvGrpSpPr>
        <p:grpSpPr>
          <a:xfrm>
            <a:off x="3530244" y="5512902"/>
            <a:ext cx="861229" cy="86122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275C5"/>
            </a:solidFill>
          </p:spPr>
          <p:txBody>
            <a:bodyPr/>
            <a:lstStyle/>
            <a:p>
              <a:endParaRPr lang="en-US"/>
            </a:p>
          </p:txBody>
        </p:sp>
        <p:sp>
          <p:nvSpPr>
            <p:cNvPr id="29" name="TextBox 29"/>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IV</a:t>
              </a:r>
            </a:p>
          </p:txBody>
        </p:sp>
      </p:grpSp>
      <p:grpSp>
        <p:nvGrpSpPr>
          <p:cNvPr id="30" name="Group 30"/>
          <p:cNvGrpSpPr/>
          <p:nvPr/>
        </p:nvGrpSpPr>
        <p:grpSpPr>
          <a:xfrm>
            <a:off x="5739374" y="6885221"/>
            <a:ext cx="6963383" cy="1133430"/>
            <a:chOff x="0" y="0"/>
            <a:chExt cx="1833977" cy="298517"/>
          </a:xfrm>
        </p:grpSpPr>
        <p:sp>
          <p:nvSpPr>
            <p:cNvPr id="31" name="Freeform 31"/>
            <p:cNvSpPr/>
            <p:nvPr/>
          </p:nvSpPr>
          <p:spPr>
            <a:xfrm>
              <a:off x="0" y="0"/>
              <a:ext cx="1833977" cy="298517"/>
            </a:xfrm>
            <a:custGeom>
              <a:avLst/>
              <a:gdLst/>
              <a:ahLst/>
              <a:cxnLst/>
              <a:rect l="l" t="t" r="r" b="b"/>
              <a:pathLst>
                <a:path w="1833977" h="298517">
                  <a:moveTo>
                    <a:pt x="14453" y="0"/>
                  </a:moveTo>
                  <a:lnTo>
                    <a:pt x="1819524" y="0"/>
                  </a:lnTo>
                  <a:cubicBezTo>
                    <a:pt x="1827506" y="0"/>
                    <a:pt x="1833977" y="6471"/>
                    <a:pt x="1833977" y="14453"/>
                  </a:cubicBezTo>
                  <a:lnTo>
                    <a:pt x="1833977" y="284063"/>
                  </a:lnTo>
                  <a:cubicBezTo>
                    <a:pt x="1833977" y="292046"/>
                    <a:pt x="1827506" y="298517"/>
                    <a:pt x="1819524" y="298517"/>
                  </a:cubicBezTo>
                  <a:lnTo>
                    <a:pt x="14453" y="298517"/>
                  </a:lnTo>
                  <a:cubicBezTo>
                    <a:pt x="6471" y="298517"/>
                    <a:pt x="0" y="292046"/>
                    <a:pt x="0" y="284063"/>
                  </a:cubicBezTo>
                  <a:lnTo>
                    <a:pt x="0" y="14453"/>
                  </a:lnTo>
                  <a:cubicBezTo>
                    <a:pt x="0" y="6471"/>
                    <a:pt x="6471" y="0"/>
                    <a:pt x="14453" y="0"/>
                  </a:cubicBezTo>
                  <a:close/>
                </a:path>
              </a:pathLst>
            </a:custGeom>
            <a:solidFill>
              <a:srgbClr val="FFFFFF"/>
            </a:solidFill>
            <a:ln w="47625" cap="sq">
              <a:solidFill>
                <a:srgbClr val="2C8CCB"/>
              </a:solidFill>
              <a:prstDash val="solid"/>
              <a:miter/>
            </a:ln>
          </p:spPr>
          <p:txBody>
            <a:bodyPr/>
            <a:lstStyle/>
            <a:p>
              <a:endParaRPr lang="en-US"/>
            </a:p>
          </p:txBody>
        </p:sp>
        <p:sp>
          <p:nvSpPr>
            <p:cNvPr id="32" name="TextBox 32"/>
            <p:cNvSpPr txBox="1"/>
            <p:nvPr/>
          </p:nvSpPr>
          <p:spPr>
            <a:xfrm>
              <a:off x="0" y="-57150"/>
              <a:ext cx="1833977" cy="355667"/>
            </a:xfrm>
            <a:prstGeom prst="rect">
              <a:avLst/>
            </a:prstGeom>
          </p:spPr>
          <p:txBody>
            <a:bodyPr lIns="50800" tIns="50800" rIns="50800" bIns="50800" rtlCol="0" anchor="ctr"/>
            <a:lstStyle/>
            <a:p>
              <a:pPr>
                <a:lnSpc>
                  <a:spcPts val="3919"/>
                </a:lnSpc>
              </a:pPr>
              <a:r>
                <a:rPr lang="en-US" sz="2799" b="1">
                  <a:solidFill>
                    <a:srgbClr val="000000"/>
                  </a:solidFill>
                  <a:latin typeface="Muli Bold"/>
                  <a:ea typeface="Muli Bold"/>
                  <a:cs typeface="Muli Bold"/>
                  <a:sym typeface="Muli Bold"/>
                </a:rPr>
                <a:t>Danh sách tính năng chi tiết </a:t>
              </a:r>
            </a:p>
          </p:txBody>
        </p:sp>
      </p:grpSp>
      <p:grpSp>
        <p:nvGrpSpPr>
          <p:cNvPr id="33" name="Group 33"/>
          <p:cNvGrpSpPr/>
          <p:nvPr/>
        </p:nvGrpSpPr>
        <p:grpSpPr>
          <a:xfrm>
            <a:off x="4737072" y="7002769"/>
            <a:ext cx="861229" cy="86122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275C5"/>
            </a:solidFill>
          </p:spPr>
          <p:txBody>
            <a:bodyPr/>
            <a:lstStyle/>
            <a:p>
              <a:endParaRPr lang="en-US"/>
            </a:p>
          </p:txBody>
        </p:sp>
        <p:sp>
          <p:nvSpPr>
            <p:cNvPr id="35" name="TextBox 35"/>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V</a:t>
              </a:r>
            </a:p>
          </p:txBody>
        </p:sp>
      </p:grpSp>
      <p:sp>
        <p:nvSpPr>
          <p:cNvPr id="36" name="TextBox 36"/>
          <p:cNvSpPr txBox="1"/>
          <p:nvPr/>
        </p:nvSpPr>
        <p:spPr>
          <a:xfrm>
            <a:off x="1028700" y="149818"/>
            <a:ext cx="6997904" cy="804839"/>
          </a:xfrm>
          <a:prstGeom prst="rect">
            <a:avLst/>
          </a:prstGeom>
        </p:spPr>
        <p:txBody>
          <a:bodyPr lIns="0" tIns="0" rIns="0" bIns="0" rtlCol="0" anchor="t">
            <a:spAutoFit/>
          </a:bodyPr>
          <a:lstStyle/>
          <a:p>
            <a:pPr marL="0" lvl="0" indent="0" algn="l">
              <a:lnSpc>
                <a:spcPts val="6182"/>
              </a:lnSpc>
              <a:spcBef>
                <a:spcPct val="0"/>
              </a:spcBef>
            </a:pPr>
            <a:r>
              <a:rPr lang="en-US" sz="5151" b="1">
                <a:solidFill>
                  <a:srgbClr val="4173B8"/>
                </a:solidFill>
                <a:latin typeface="Almarai Bold"/>
                <a:ea typeface="Almarai Bold"/>
                <a:cs typeface="Almarai Bold"/>
                <a:sym typeface="Almarai Bold"/>
              </a:rPr>
              <a:t>MỤC LỤC </a:t>
            </a:r>
          </a:p>
        </p:txBody>
      </p:sp>
      <p:grpSp>
        <p:nvGrpSpPr>
          <p:cNvPr id="37" name="Group 37"/>
          <p:cNvGrpSpPr/>
          <p:nvPr/>
        </p:nvGrpSpPr>
        <p:grpSpPr>
          <a:xfrm>
            <a:off x="1873617" y="2566268"/>
            <a:ext cx="872386" cy="87238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275C5"/>
            </a:solidFill>
          </p:spPr>
          <p:txBody>
            <a:bodyPr/>
            <a:lstStyle/>
            <a:p>
              <a:endParaRPr lang="en-US"/>
            </a:p>
          </p:txBody>
        </p:sp>
        <p:sp>
          <p:nvSpPr>
            <p:cNvPr id="39" name="TextBox 39"/>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II</a:t>
              </a:r>
            </a:p>
          </p:txBody>
        </p:sp>
      </p:grpSp>
      <p:grpSp>
        <p:nvGrpSpPr>
          <p:cNvPr id="40" name="Group 40"/>
          <p:cNvGrpSpPr/>
          <p:nvPr/>
        </p:nvGrpSpPr>
        <p:grpSpPr>
          <a:xfrm>
            <a:off x="2616999" y="4074825"/>
            <a:ext cx="872386" cy="785446"/>
            <a:chOff x="0" y="0"/>
            <a:chExt cx="812800" cy="731798"/>
          </a:xfrm>
        </p:grpSpPr>
        <p:sp>
          <p:nvSpPr>
            <p:cNvPr id="41" name="Freeform 41"/>
            <p:cNvSpPr/>
            <p:nvPr/>
          </p:nvSpPr>
          <p:spPr>
            <a:xfrm>
              <a:off x="0" y="0"/>
              <a:ext cx="812800" cy="731798"/>
            </a:xfrm>
            <a:custGeom>
              <a:avLst/>
              <a:gdLst/>
              <a:ahLst/>
              <a:cxnLst/>
              <a:rect l="l" t="t" r="r" b="b"/>
              <a:pathLst>
                <a:path w="812800" h="731798">
                  <a:moveTo>
                    <a:pt x="406400" y="0"/>
                  </a:moveTo>
                  <a:cubicBezTo>
                    <a:pt x="181951" y="0"/>
                    <a:pt x="0" y="163819"/>
                    <a:pt x="0" y="365899"/>
                  </a:cubicBezTo>
                  <a:cubicBezTo>
                    <a:pt x="0" y="567979"/>
                    <a:pt x="181951" y="731798"/>
                    <a:pt x="406400" y="731798"/>
                  </a:cubicBezTo>
                  <a:cubicBezTo>
                    <a:pt x="630849" y="731798"/>
                    <a:pt x="812800" y="567979"/>
                    <a:pt x="812800" y="365899"/>
                  </a:cubicBezTo>
                  <a:cubicBezTo>
                    <a:pt x="812800" y="163819"/>
                    <a:pt x="630849" y="0"/>
                    <a:pt x="406400" y="0"/>
                  </a:cubicBezTo>
                  <a:lnTo>
                    <a:pt x="406400" y="0"/>
                  </a:lnTo>
                  <a:close/>
                </a:path>
              </a:pathLst>
            </a:custGeom>
            <a:solidFill>
              <a:srgbClr val="3275C5"/>
            </a:solidFill>
          </p:spPr>
          <p:txBody>
            <a:bodyPr/>
            <a:lstStyle/>
            <a:p>
              <a:endParaRPr lang="en-US"/>
            </a:p>
          </p:txBody>
        </p:sp>
        <p:sp>
          <p:nvSpPr>
            <p:cNvPr id="42" name="TextBox 42"/>
            <p:cNvSpPr txBox="1"/>
            <p:nvPr/>
          </p:nvSpPr>
          <p:spPr>
            <a:xfrm>
              <a:off x="76200" y="-7594"/>
              <a:ext cx="660400" cy="670786"/>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III</a:t>
              </a:r>
            </a:p>
          </p:txBody>
        </p:sp>
      </p:grpSp>
      <p:grpSp>
        <p:nvGrpSpPr>
          <p:cNvPr id="43" name="Group 43"/>
          <p:cNvGrpSpPr/>
          <p:nvPr/>
        </p:nvGrpSpPr>
        <p:grpSpPr>
          <a:xfrm>
            <a:off x="7147430" y="8390127"/>
            <a:ext cx="6963383" cy="1133430"/>
            <a:chOff x="0" y="0"/>
            <a:chExt cx="1833977" cy="298517"/>
          </a:xfrm>
        </p:grpSpPr>
        <p:sp>
          <p:nvSpPr>
            <p:cNvPr id="44" name="Freeform 44"/>
            <p:cNvSpPr/>
            <p:nvPr/>
          </p:nvSpPr>
          <p:spPr>
            <a:xfrm>
              <a:off x="0" y="0"/>
              <a:ext cx="1833977" cy="298517"/>
            </a:xfrm>
            <a:custGeom>
              <a:avLst/>
              <a:gdLst/>
              <a:ahLst/>
              <a:cxnLst/>
              <a:rect l="l" t="t" r="r" b="b"/>
              <a:pathLst>
                <a:path w="1833977" h="298517">
                  <a:moveTo>
                    <a:pt x="14453" y="0"/>
                  </a:moveTo>
                  <a:lnTo>
                    <a:pt x="1819524" y="0"/>
                  </a:lnTo>
                  <a:cubicBezTo>
                    <a:pt x="1827506" y="0"/>
                    <a:pt x="1833977" y="6471"/>
                    <a:pt x="1833977" y="14453"/>
                  </a:cubicBezTo>
                  <a:lnTo>
                    <a:pt x="1833977" y="284063"/>
                  </a:lnTo>
                  <a:cubicBezTo>
                    <a:pt x="1833977" y="292046"/>
                    <a:pt x="1827506" y="298517"/>
                    <a:pt x="1819524" y="298517"/>
                  </a:cubicBezTo>
                  <a:lnTo>
                    <a:pt x="14453" y="298517"/>
                  </a:lnTo>
                  <a:cubicBezTo>
                    <a:pt x="6471" y="298517"/>
                    <a:pt x="0" y="292046"/>
                    <a:pt x="0" y="284063"/>
                  </a:cubicBezTo>
                  <a:lnTo>
                    <a:pt x="0" y="14453"/>
                  </a:lnTo>
                  <a:cubicBezTo>
                    <a:pt x="0" y="6471"/>
                    <a:pt x="6471" y="0"/>
                    <a:pt x="14453" y="0"/>
                  </a:cubicBezTo>
                  <a:close/>
                </a:path>
              </a:pathLst>
            </a:custGeom>
            <a:solidFill>
              <a:srgbClr val="FFFFFF"/>
            </a:solidFill>
            <a:ln w="47625" cap="sq">
              <a:solidFill>
                <a:srgbClr val="2C8CCB"/>
              </a:solidFill>
              <a:prstDash val="solid"/>
              <a:miter/>
            </a:ln>
          </p:spPr>
          <p:txBody>
            <a:bodyPr/>
            <a:lstStyle/>
            <a:p>
              <a:endParaRPr lang="en-US"/>
            </a:p>
          </p:txBody>
        </p:sp>
        <p:sp>
          <p:nvSpPr>
            <p:cNvPr id="45" name="TextBox 45"/>
            <p:cNvSpPr txBox="1"/>
            <p:nvPr/>
          </p:nvSpPr>
          <p:spPr>
            <a:xfrm>
              <a:off x="0" y="-57150"/>
              <a:ext cx="1833977" cy="355667"/>
            </a:xfrm>
            <a:prstGeom prst="rect">
              <a:avLst/>
            </a:prstGeom>
          </p:spPr>
          <p:txBody>
            <a:bodyPr lIns="50800" tIns="50800" rIns="50800" bIns="50800" rtlCol="0" anchor="ctr"/>
            <a:lstStyle/>
            <a:p>
              <a:pPr>
                <a:lnSpc>
                  <a:spcPts val="3919"/>
                </a:lnSpc>
              </a:pPr>
              <a:r>
                <a:rPr lang="en-US" sz="2799" b="1" dirty="0">
                  <a:solidFill>
                    <a:srgbClr val="000000"/>
                  </a:solidFill>
                  <a:latin typeface="Muli Bold"/>
                  <a:ea typeface="Muli Bold"/>
                  <a:cs typeface="Muli Bold"/>
                  <a:sym typeface="Muli Bold"/>
                </a:rPr>
                <a:t>Demo </a:t>
              </a:r>
              <a:r>
                <a:rPr lang="en-US" sz="2799" b="1" dirty="0" err="1">
                  <a:solidFill>
                    <a:srgbClr val="000000"/>
                  </a:solidFill>
                  <a:latin typeface="Muli Bold"/>
                  <a:ea typeface="Muli Bold"/>
                  <a:cs typeface="Muli Bold"/>
                  <a:sym typeface="Muli Bold"/>
                </a:rPr>
                <a:t>trực</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quan</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hóa</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dữ</a:t>
              </a:r>
              <a:r>
                <a:rPr lang="en-US" sz="2799" b="1" dirty="0">
                  <a:solidFill>
                    <a:srgbClr val="000000"/>
                  </a:solidFill>
                  <a:latin typeface="Muli Bold"/>
                  <a:ea typeface="Muli Bold"/>
                  <a:cs typeface="Muli Bold"/>
                  <a:sym typeface="Muli Bold"/>
                </a:rPr>
                <a:t> </a:t>
              </a:r>
              <a:r>
                <a:rPr lang="en-US" sz="2799" b="1" dirty="0" err="1">
                  <a:solidFill>
                    <a:srgbClr val="000000"/>
                  </a:solidFill>
                  <a:latin typeface="Muli Bold"/>
                  <a:ea typeface="Muli Bold"/>
                  <a:cs typeface="Muli Bold"/>
                  <a:sym typeface="Muli Bold"/>
                </a:rPr>
                <a:t>liệu</a:t>
              </a:r>
              <a:r>
                <a:rPr lang="en-US" sz="2799" b="1" dirty="0">
                  <a:solidFill>
                    <a:srgbClr val="000000"/>
                  </a:solidFill>
                  <a:latin typeface="Muli Bold"/>
                  <a:ea typeface="Muli Bold"/>
                  <a:cs typeface="Muli Bold"/>
                  <a:sym typeface="Muli Bold"/>
                </a:rPr>
                <a:t> </a:t>
              </a:r>
            </a:p>
          </p:txBody>
        </p:sp>
      </p:grpSp>
      <p:grpSp>
        <p:nvGrpSpPr>
          <p:cNvPr id="46" name="Group 46"/>
          <p:cNvGrpSpPr/>
          <p:nvPr/>
        </p:nvGrpSpPr>
        <p:grpSpPr>
          <a:xfrm>
            <a:off x="6145128" y="8507674"/>
            <a:ext cx="861229" cy="861229"/>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275C5"/>
            </a:solidFill>
          </p:spPr>
          <p:txBody>
            <a:bodyPr/>
            <a:lstStyle/>
            <a:p>
              <a:endParaRPr lang="en-US"/>
            </a:p>
          </p:txBody>
        </p:sp>
        <p:sp>
          <p:nvSpPr>
            <p:cNvPr id="48" name="TextBox 48"/>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a:ea typeface="Aileron"/>
                  <a:cs typeface="Aileron"/>
                  <a:sym typeface="Aileron"/>
                </a:rPr>
                <a:t>VI</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pic>
        <p:nvPicPr>
          <p:cNvPr id="9" name="Picture 8">
            <a:extLst>
              <a:ext uri="{FF2B5EF4-FFF2-40B4-BE49-F238E27FC236}">
                <a16:creationId xmlns:a16="http://schemas.microsoft.com/office/drawing/2014/main" id="{8A013659-CC06-0148-F136-745DB43955B1}"/>
              </a:ext>
            </a:extLst>
          </p:cNvPr>
          <p:cNvPicPr>
            <a:picLocks noChangeAspect="1"/>
          </p:cNvPicPr>
          <p:nvPr/>
        </p:nvPicPr>
        <p:blipFill>
          <a:blip r:embed="rId6"/>
          <a:stretch>
            <a:fillRect/>
          </a:stretch>
        </p:blipFill>
        <p:spPr>
          <a:xfrm>
            <a:off x="0" y="2653937"/>
            <a:ext cx="18288000" cy="7603120"/>
          </a:xfrm>
          <a:prstGeom prst="rect">
            <a:avLst/>
          </a:prstGeom>
        </p:spPr>
      </p:pic>
      <p:sp>
        <p:nvSpPr>
          <p:cNvPr id="11" name="TextBox 10">
            <a:extLst>
              <a:ext uri="{FF2B5EF4-FFF2-40B4-BE49-F238E27FC236}">
                <a16:creationId xmlns:a16="http://schemas.microsoft.com/office/drawing/2014/main" id="{5B4CE4B2-C2D0-D7B4-497A-4EFB2FDE9983}"/>
              </a:ext>
            </a:extLst>
          </p:cNvPr>
          <p:cNvSpPr txBox="1"/>
          <p:nvPr/>
        </p:nvSpPr>
        <p:spPr>
          <a:xfrm>
            <a:off x="1144767" y="1521939"/>
            <a:ext cx="12104865" cy="1292662"/>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US" sz="2400" b="1" dirty="0">
                <a:latin typeface="Muli Bold" panose="020B0604020202020204" charset="0"/>
              </a:rPr>
              <a:t> </a:t>
            </a:r>
            <a:r>
              <a:rPr lang="en-US" sz="2400" b="1" dirty="0" err="1">
                <a:latin typeface="Muli Bold" panose="020B0604020202020204" charset="0"/>
              </a:rPr>
              <a:t>thông</a:t>
            </a:r>
            <a:r>
              <a:rPr lang="en-US" sz="2400" b="1" dirty="0">
                <a:latin typeface="Muli Bold" panose="020B0604020202020204" charset="0"/>
              </a:rPr>
              <a:t> tin </a:t>
            </a:r>
            <a:r>
              <a:rPr lang="en-US" sz="2400" b="1" dirty="0" err="1">
                <a:latin typeface="Muli Bold" panose="020B0604020202020204" charset="0"/>
              </a:rPr>
              <a:t>người</a:t>
            </a:r>
            <a:r>
              <a:rPr lang="en-US" sz="2400" b="1" dirty="0">
                <a:latin typeface="Muli Bold" panose="020B0604020202020204" charset="0"/>
              </a:rPr>
              <a:t> </a:t>
            </a:r>
            <a:r>
              <a:rPr lang="en-US" sz="2400" b="1" dirty="0" err="1">
                <a:latin typeface="Muli Bold" panose="020B0604020202020204" charset="0"/>
              </a:rPr>
              <a:t>dùng</a:t>
            </a:r>
            <a:r>
              <a:rPr lang="en-US" sz="2400" b="1" dirty="0">
                <a:latin typeface="Muli Bold" panose="020B0604020202020204" charset="0"/>
              </a:rPr>
              <a:t> :	</a:t>
            </a:r>
            <a:r>
              <a:rPr lang="en-US" sz="1800" dirty="0">
                <a:latin typeface="Muli Bold" panose="020B0604020202020204" charset="0"/>
              </a:rPr>
              <a:t> 	  Theo </a:t>
            </a:r>
            <a:r>
              <a:rPr lang="en-US" sz="1800" dirty="0" err="1">
                <a:latin typeface="Muli Bold" panose="020B0604020202020204" charset="0"/>
              </a:rPr>
              <a:t>vị</a:t>
            </a:r>
            <a:r>
              <a:rPr lang="en-US" sz="1800" dirty="0">
                <a:latin typeface="Muli Bold" panose="020B0604020202020204" charset="0"/>
              </a:rPr>
              <a:t> </a:t>
            </a:r>
            <a:r>
              <a:rPr lang="en-US" sz="1800" dirty="0" err="1">
                <a:latin typeface="Muli Bold" panose="020B0604020202020204" charset="0"/>
              </a:rPr>
              <a:t>trí</a:t>
            </a:r>
            <a:r>
              <a:rPr lang="en-US" sz="1800" dirty="0">
                <a:latin typeface="Muli Bold" panose="020B0604020202020204" charset="0"/>
              </a:rPr>
              <a:t> </a:t>
            </a:r>
            <a:r>
              <a:rPr lang="en-US" sz="1800" dirty="0" err="1">
                <a:latin typeface="Muli Bold" panose="020B0604020202020204" charset="0"/>
              </a:rPr>
              <a:t>quốc</a:t>
            </a:r>
            <a:r>
              <a:rPr lang="en-US" sz="1800" dirty="0">
                <a:latin typeface="Muli Bold" panose="020B0604020202020204" charset="0"/>
              </a:rPr>
              <a:t> </a:t>
            </a:r>
            <a:r>
              <a:rPr lang="en-US" sz="1800" dirty="0" err="1">
                <a:latin typeface="Muli Bold" panose="020B0604020202020204" charset="0"/>
              </a:rPr>
              <a:t>tế</a:t>
            </a:r>
            <a:endParaRPr lang="en-US" sz="1800" dirty="0">
              <a:latin typeface="Muli Bold" panose="020B0604020202020204" charset="0"/>
            </a:endParaRPr>
          </a:p>
          <a:p>
            <a:pPr lvl="8"/>
            <a:r>
              <a:rPr lang="en-US" dirty="0">
                <a:latin typeface="Muli Bold" panose="020B0604020202020204" charset="0"/>
              </a:rPr>
              <a:t>		  Theo </a:t>
            </a:r>
            <a:r>
              <a:rPr lang="en-US" dirty="0" err="1">
                <a:latin typeface="Muli Bold" panose="020B0604020202020204" charset="0"/>
              </a:rPr>
              <a:t>tỉnh</a:t>
            </a:r>
            <a:endParaRPr lang="en-US" dirty="0">
              <a:latin typeface="Muli Bold" panose="020B0604020202020204" charset="0"/>
            </a:endParaRPr>
          </a:p>
          <a:p>
            <a:pPr lvl="8"/>
            <a:r>
              <a:rPr lang="en-US" dirty="0">
                <a:latin typeface="Muli Bold" panose="020B0604020202020204" charset="0"/>
              </a:rPr>
              <a:t>		  Giao </a:t>
            </a:r>
            <a:r>
              <a:rPr lang="en-US" dirty="0" err="1">
                <a:latin typeface="Muli Bold" panose="020B0604020202020204" charset="0"/>
              </a:rPr>
              <a:t>dịch</a:t>
            </a:r>
            <a:r>
              <a:rPr lang="en-US" dirty="0">
                <a:latin typeface="Muli Bold" panose="020B0604020202020204" charset="0"/>
              </a:rPr>
              <a:t> </a:t>
            </a:r>
            <a:r>
              <a:rPr lang="en-US" dirty="0" err="1">
                <a:latin typeface="Muli Bold" panose="020B0604020202020204" charset="0"/>
              </a:rPr>
              <a:t>thành</a:t>
            </a:r>
            <a:r>
              <a:rPr lang="en-US" dirty="0">
                <a:latin typeface="Muli Bold" panose="020B0604020202020204" charset="0"/>
              </a:rPr>
              <a:t> </a:t>
            </a:r>
            <a:r>
              <a:rPr lang="en-US" dirty="0" err="1">
                <a:latin typeface="Muli Bold" panose="020B0604020202020204" charset="0"/>
              </a:rPr>
              <a:t>công</a:t>
            </a:r>
            <a:r>
              <a:rPr lang="en-US" dirty="0">
                <a:latin typeface="Muli Bold" panose="020B0604020202020204" charset="0"/>
              </a:rPr>
              <a:t> </a:t>
            </a:r>
            <a:r>
              <a:rPr lang="en-US" dirty="0" err="1">
                <a:latin typeface="Muli Bold" panose="020B0604020202020204" charset="0"/>
              </a:rPr>
              <a:t>theo</a:t>
            </a:r>
            <a:r>
              <a:rPr lang="en-US" dirty="0">
                <a:latin typeface="Muli Bold" panose="020B0604020202020204" charset="0"/>
              </a:rPr>
              <a:t> </a:t>
            </a:r>
            <a:r>
              <a:rPr lang="en-US" dirty="0" err="1">
                <a:latin typeface="Muli Bold" panose="020B0604020202020204" charset="0"/>
              </a:rPr>
              <a:t>tháng</a:t>
            </a:r>
            <a:endParaRPr lang="en-001" dirty="0">
              <a:latin typeface="Muli Bold" panose="020B0604020202020204" charset="0"/>
            </a:endParaRPr>
          </a:p>
          <a:p>
            <a:pPr lvl="8"/>
            <a:r>
              <a:rPr lang="en-US" dirty="0">
                <a:latin typeface="Muli Bold" panose="020B0604020202020204" charset="0"/>
              </a:rPr>
              <a:t> 	</a:t>
            </a:r>
            <a:endParaRPr lang="en-001" dirty="0">
              <a:latin typeface="Muli Bold" panose="020B0604020202020204" charset="0"/>
            </a:endParaRPr>
          </a:p>
        </p:txBody>
      </p:sp>
      <p:pic>
        <p:nvPicPr>
          <p:cNvPr id="13" name="Picture 4" descr="Report - Free marketing icons">
            <a:extLst>
              <a:ext uri="{FF2B5EF4-FFF2-40B4-BE49-F238E27FC236}">
                <a16:creationId xmlns:a16="http://schemas.microsoft.com/office/drawing/2014/main" id="{5855291D-CCB0-5B4C-5677-2F7A2D96AE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Checkmark with solid fill">
            <a:extLst>
              <a:ext uri="{FF2B5EF4-FFF2-40B4-BE49-F238E27FC236}">
                <a16:creationId xmlns:a16="http://schemas.microsoft.com/office/drawing/2014/main" id="{0C2F5D39-850C-33B1-E69F-8069017D2C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4315" y="1933226"/>
            <a:ext cx="304800" cy="304800"/>
          </a:xfrm>
          <a:prstGeom prst="rect">
            <a:avLst/>
          </a:prstGeom>
        </p:spPr>
      </p:pic>
      <p:pic>
        <p:nvPicPr>
          <p:cNvPr id="16" name="Graphic 15" descr="Checkmark with solid fill">
            <a:extLst>
              <a:ext uri="{FF2B5EF4-FFF2-40B4-BE49-F238E27FC236}">
                <a16:creationId xmlns:a16="http://schemas.microsoft.com/office/drawing/2014/main" id="{8205B5EF-67DF-800A-E8C2-95F7D65A01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4315" y="2217951"/>
            <a:ext cx="304800" cy="304800"/>
          </a:xfrm>
          <a:prstGeom prst="rect">
            <a:avLst/>
          </a:prstGeom>
        </p:spPr>
      </p:pic>
      <p:pic>
        <p:nvPicPr>
          <p:cNvPr id="17" name="Graphic 16" descr="Checkmark with solid fill">
            <a:extLst>
              <a:ext uri="{FF2B5EF4-FFF2-40B4-BE49-F238E27FC236}">
                <a16:creationId xmlns:a16="http://schemas.microsoft.com/office/drawing/2014/main" id="{F0092353-C85F-DFD9-CC04-F455DBB5BE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800" y="1653125"/>
            <a:ext cx="304800" cy="304800"/>
          </a:xfrm>
          <a:prstGeom prst="rect">
            <a:avLst/>
          </a:prstGeom>
        </p:spPr>
      </p:pic>
    </p:spTree>
    <p:extLst>
      <p:ext uri="{BB962C8B-B14F-4D97-AF65-F5344CB8AC3E}">
        <p14:creationId xmlns:p14="http://schemas.microsoft.com/office/powerpoint/2010/main" val="20855447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pic>
        <p:nvPicPr>
          <p:cNvPr id="9" name="Picture 8">
            <a:extLst>
              <a:ext uri="{FF2B5EF4-FFF2-40B4-BE49-F238E27FC236}">
                <a16:creationId xmlns:a16="http://schemas.microsoft.com/office/drawing/2014/main" id="{32291AA6-09DF-274C-DCE2-941FFA81FB9D}"/>
              </a:ext>
            </a:extLst>
          </p:cNvPr>
          <p:cNvPicPr>
            <a:picLocks noChangeAspect="1"/>
          </p:cNvPicPr>
          <p:nvPr/>
        </p:nvPicPr>
        <p:blipFill>
          <a:blip r:embed="rId6"/>
          <a:stretch>
            <a:fillRect/>
          </a:stretch>
        </p:blipFill>
        <p:spPr>
          <a:xfrm>
            <a:off x="0" y="2879454"/>
            <a:ext cx="18288000" cy="7407546"/>
          </a:xfrm>
          <a:prstGeom prst="rect">
            <a:avLst/>
          </a:prstGeom>
        </p:spPr>
      </p:pic>
      <p:sp>
        <p:nvSpPr>
          <p:cNvPr id="14" name="TextBox 13">
            <a:extLst>
              <a:ext uri="{FF2B5EF4-FFF2-40B4-BE49-F238E27FC236}">
                <a16:creationId xmlns:a16="http://schemas.microsoft.com/office/drawing/2014/main" id="{3DFFA88C-87EA-AF2B-81E4-6A294BDC3B53}"/>
              </a:ext>
            </a:extLst>
          </p:cNvPr>
          <p:cNvSpPr txBox="1"/>
          <p:nvPr/>
        </p:nvSpPr>
        <p:spPr>
          <a:xfrm>
            <a:off x="1144767" y="1521939"/>
            <a:ext cx="12104865" cy="1569660"/>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US" sz="2400" b="1" dirty="0">
                <a:latin typeface="Muli Bold" panose="020B0604020202020204" charset="0"/>
              </a:rPr>
              <a:t> </a:t>
            </a:r>
            <a:r>
              <a:rPr lang="en-US" sz="2400" b="1" dirty="0" err="1">
                <a:latin typeface="Muli Bold" panose="020B0604020202020204" charset="0"/>
              </a:rPr>
              <a:t>khuyến</a:t>
            </a:r>
            <a:r>
              <a:rPr lang="en-US" sz="2400" b="1" dirty="0">
                <a:latin typeface="Muli Bold" panose="020B0604020202020204" charset="0"/>
              </a:rPr>
              <a:t> </a:t>
            </a:r>
            <a:r>
              <a:rPr lang="en-US" sz="2400" b="1" dirty="0" err="1">
                <a:latin typeface="Muli Bold" panose="020B0604020202020204" charset="0"/>
              </a:rPr>
              <a:t>mại</a:t>
            </a:r>
            <a:r>
              <a:rPr lang="en-US" sz="2400" b="1" dirty="0">
                <a:latin typeface="Muli Bold" panose="020B0604020202020204" charset="0"/>
              </a:rPr>
              <a:t> </a:t>
            </a:r>
            <a:r>
              <a:rPr lang="en-US" sz="2400" b="1" dirty="0" err="1">
                <a:latin typeface="Muli Bold" panose="020B0604020202020204" charset="0"/>
              </a:rPr>
              <a:t>viễn</a:t>
            </a:r>
            <a:r>
              <a:rPr lang="en-US" sz="2400" b="1" dirty="0">
                <a:latin typeface="Muli Bold" panose="020B0604020202020204" charset="0"/>
              </a:rPr>
              <a:t> </a:t>
            </a:r>
            <a:r>
              <a:rPr lang="en-US" sz="2400" b="1" dirty="0" err="1">
                <a:latin typeface="Muli Bold" panose="020B0604020202020204" charset="0"/>
              </a:rPr>
              <a:t>thông</a:t>
            </a:r>
            <a:r>
              <a:rPr lang="en-US" sz="2400" b="1" dirty="0">
                <a:latin typeface="Muli Bold" panose="020B0604020202020204" charset="0"/>
              </a:rPr>
              <a:t> :	</a:t>
            </a:r>
            <a:r>
              <a:rPr lang="en-US" sz="1800" dirty="0">
                <a:latin typeface="Muli Bold" panose="020B0604020202020204" charset="0"/>
              </a:rPr>
              <a:t> </a:t>
            </a:r>
            <a:r>
              <a:rPr lang="en-US" dirty="0" err="1">
                <a:latin typeface="Muli Bold" panose="020B0604020202020204" charset="0"/>
              </a:rPr>
              <a:t>Số</a:t>
            </a:r>
            <a:r>
              <a:rPr lang="en-US" dirty="0">
                <a:latin typeface="Muli Bold" panose="020B0604020202020204" charset="0"/>
              </a:rPr>
              <a:t> </a:t>
            </a:r>
            <a:r>
              <a:rPr lang="en-US" dirty="0" err="1">
                <a:latin typeface="Muli Bold" panose="020B0604020202020204" charset="0"/>
              </a:rPr>
              <a:t>lượng</a:t>
            </a:r>
            <a:r>
              <a:rPr lang="en-US" dirty="0">
                <a:latin typeface="Muli Bold" panose="020B0604020202020204" charset="0"/>
              </a:rPr>
              <a:t> </a:t>
            </a:r>
            <a:r>
              <a:rPr lang="en-US" dirty="0" err="1">
                <a:latin typeface="Muli Bold" panose="020B0604020202020204" charset="0"/>
              </a:rPr>
              <a:t>khuyến</a:t>
            </a:r>
            <a:r>
              <a:rPr lang="en-US" dirty="0">
                <a:latin typeface="Muli Bold" panose="020B0604020202020204" charset="0"/>
              </a:rPr>
              <a:t> </a:t>
            </a:r>
            <a:r>
              <a:rPr lang="en-US" dirty="0" err="1">
                <a:latin typeface="Muli Bold" panose="020B0604020202020204" charset="0"/>
              </a:rPr>
              <a:t>mãi</a:t>
            </a:r>
            <a:r>
              <a:rPr lang="en-US" dirty="0">
                <a:latin typeface="Muli Bold" panose="020B0604020202020204" charset="0"/>
              </a:rPr>
              <a:t> </a:t>
            </a:r>
            <a:r>
              <a:rPr lang="en-US" dirty="0" err="1">
                <a:latin typeface="Muli Bold" panose="020B0604020202020204" charset="0"/>
              </a:rPr>
              <a:t>viễn</a:t>
            </a:r>
            <a:r>
              <a:rPr lang="en-US" dirty="0">
                <a:latin typeface="Muli Bold" panose="020B0604020202020204" charset="0"/>
              </a:rPr>
              <a:t> </a:t>
            </a:r>
            <a:r>
              <a:rPr lang="en-US" dirty="0" err="1">
                <a:latin typeface="Muli Bold" panose="020B0604020202020204" charset="0"/>
              </a:rPr>
              <a:t>thông</a:t>
            </a:r>
            <a:endParaRPr lang="en-US" sz="1800"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Các</a:t>
            </a:r>
            <a:r>
              <a:rPr lang="en-US" dirty="0">
                <a:latin typeface="Muli Bold" panose="020B0604020202020204" charset="0"/>
              </a:rPr>
              <a:t> </a:t>
            </a:r>
            <a:r>
              <a:rPr lang="en-US" dirty="0" err="1">
                <a:latin typeface="Muli Bold" panose="020B0604020202020204" charset="0"/>
              </a:rPr>
              <a:t>loại</a:t>
            </a:r>
            <a:r>
              <a:rPr lang="en-US" dirty="0">
                <a:latin typeface="Muli Bold" panose="020B0604020202020204" charset="0"/>
              </a:rPr>
              <a:t> </a:t>
            </a:r>
            <a:r>
              <a:rPr lang="en-US" dirty="0" err="1">
                <a:latin typeface="Muli Bold" panose="020B0604020202020204" charset="0"/>
              </a:rPr>
              <a:t>khuyến</a:t>
            </a:r>
            <a:r>
              <a:rPr lang="en-US" dirty="0">
                <a:latin typeface="Muli Bold" panose="020B0604020202020204" charset="0"/>
              </a:rPr>
              <a:t> </a:t>
            </a:r>
            <a:r>
              <a:rPr lang="en-US" dirty="0" err="1">
                <a:latin typeface="Muli Bold" panose="020B0604020202020204" charset="0"/>
              </a:rPr>
              <a:t>mãi</a:t>
            </a:r>
            <a:r>
              <a:rPr lang="en-US" dirty="0">
                <a:latin typeface="Muli Bold" panose="020B0604020202020204" charset="0"/>
              </a:rPr>
              <a:t> </a:t>
            </a:r>
            <a:r>
              <a:rPr lang="en-US" dirty="0" err="1">
                <a:latin typeface="Muli Bold" panose="020B0604020202020204" charset="0"/>
              </a:rPr>
              <a:t>theo</a:t>
            </a:r>
            <a:r>
              <a:rPr lang="en-US" dirty="0">
                <a:latin typeface="Muli Bold" panose="020B0604020202020204" charset="0"/>
              </a:rPr>
              <a:t> </a:t>
            </a:r>
            <a:r>
              <a:rPr lang="en-US" dirty="0" err="1">
                <a:latin typeface="Muli Bold" panose="020B0604020202020204" charset="0"/>
              </a:rPr>
              <a:t>tháng</a:t>
            </a:r>
            <a:endParaRPr lang="en-US" dirty="0">
              <a:latin typeface="Muli Bold" panose="020B0604020202020204" charset="0"/>
            </a:endParaRPr>
          </a:p>
          <a:p>
            <a:pPr lvl="8"/>
            <a:r>
              <a:rPr lang="en-US" dirty="0">
                <a:latin typeface="Muli Bold" panose="020B0604020202020204" charset="0"/>
              </a:rPr>
              <a:t>		 Theo </a:t>
            </a:r>
            <a:r>
              <a:rPr lang="en-US" dirty="0" err="1">
                <a:latin typeface="Muli Bold" panose="020B0604020202020204" charset="0"/>
              </a:rPr>
              <a:t>loại</a:t>
            </a:r>
            <a:r>
              <a:rPr lang="en-US" dirty="0">
                <a:latin typeface="Muli Bold" panose="020B0604020202020204" charset="0"/>
              </a:rPr>
              <a:t> </a:t>
            </a:r>
            <a:r>
              <a:rPr lang="en-US" dirty="0" err="1">
                <a:latin typeface="Muli Bold" panose="020B0604020202020204" charset="0"/>
              </a:rPr>
              <a:t>khuyến</a:t>
            </a:r>
            <a:r>
              <a:rPr lang="en-US" dirty="0">
                <a:latin typeface="Muli Bold" panose="020B0604020202020204" charset="0"/>
              </a:rPr>
              <a:t> </a:t>
            </a:r>
            <a:r>
              <a:rPr lang="en-US" dirty="0" err="1">
                <a:latin typeface="Muli Bold" panose="020B0604020202020204" charset="0"/>
              </a:rPr>
              <a:t>mãi</a:t>
            </a:r>
            <a:endParaRPr lang="en-US" dirty="0">
              <a:latin typeface="Muli Bold" panose="020B0604020202020204" charset="0"/>
            </a:endParaRPr>
          </a:p>
          <a:p>
            <a:pPr lvl="8"/>
            <a:r>
              <a:rPr lang="en-US" dirty="0">
                <a:latin typeface="Muli Bold" panose="020B0604020202020204" charset="0"/>
              </a:rPr>
              <a:t>		 Theo </a:t>
            </a:r>
            <a:r>
              <a:rPr lang="en-US" dirty="0" err="1">
                <a:latin typeface="Muli Bold" panose="020B0604020202020204" charset="0"/>
              </a:rPr>
              <a:t>tên</a:t>
            </a:r>
            <a:r>
              <a:rPr lang="en-US" dirty="0">
                <a:latin typeface="Muli Bold" panose="020B0604020202020204" charset="0"/>
              </a:rPr>
              <a:t> </a:t>
            </a:r>
            <a:r>
              <a:rPr lang="en-US" dirty="0" err="1">
                <a:latin typeface="Muli Bold" panose="020B0604020202020204" charset="0"/>
              </a:rPr>
              <a:t>chương</a:t>
            </a:r>
            <a:r>
              <a:rPr lang="en-US" dirty="0">
                <a:latin typeface="Muli Bold" panose="020B0604020202020204" charset="0"/>
              </a:rPr>
              <a:t> </a:t>
            </a:r>
            <a:r>
              <a:rPr lang="en-US" dirty="0" err="1">
                <a:latin typeface="Muli Bold" panose="020B0604020202020204" charset="0"/>
              </a:rPr>
              <a:t>trình</a:t>
            </a:r>
            <a:r>
              <a:rPr lang="en-US" dirty="0">
                <a:latin typeface="Muli Bold" panose="020B0604020202020204" charset="0"/>
              </a:rPr>
              <a:t> </a:t>
            </a:r>
            <a:r>
              <a:rPr lang="en-US" dirty="0" err="1">
                <a:latin typeface="Muli Bold" panose="020B0604020202020204" charset="0"/>
              </a:rPr>
              <a:t>khuyến</a:t>
            </a:r>
            <a:r>
              <a:rPr lang="en-US" dirty="0">
                <a:latin typeface="Muli Bold" panose="020B0604020202020204" charset="0"/>
              </a:rPr>
              <a:t> </a:t>
            </a:r>
            <a:r>
              <a:rPr lang="en-US" dirty="0" err="1">
                <a:latin typeface="Muli Bold" panose="020B0604020202020204" charset="0"/>
              </a:rPr>
              <a:t>mãi</a:t>
            </a:r>
            <a:endParaRPr lang="en-001" dirty="0">
              <a:latin typeface="Muli Bold" panose="020B0604020202020204" charset="0"/>
            </a:endParaRPr>
          </a:p>
          <a:p>
            <a:endParaRPr lang="en-001" dirty="0">
              <a:latin typeface="Muli Bold" panose="020B0604020202020204" charset="0"/>
            </a:endParaRPr>
          </a:p>
        </p:txBody>
      </p:sp>
      <p:pic>
        <p:nvPicPr>
          <p:cNvPr id="15" name="Picture 4" descr="Report - Free marketing icons">
            <a:extLst>
              <a:ext uri="{FF2B5EF4-FFF2-40B4-BE49-F238E27FC236}">
                <a16:creationId xmlns:a16="http://schemas.microsoft.com/office/drawing/2014/main" id="{FC7F3C81-D258-E67E-7DAF-DD9B6868DE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heckmark with solid fill">
            <a:extLst>
              <a:ext uri="{FF2B5EF4-FFF2-40B4-BE49-F238E27FC236}">
                <a16:creationId xmlns:a16="http://schemas.microsoft.com/office/drawing/2014/main" id="{CEB71FA7-708B-778D-6B21-39CFBCFAF5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0696" y="1627313"/>
            <a:ext cx="304800" cy="304800"/>
          </a:xfrm>
          <a:prstGeom prst="rect">
            <a:avLst/>
          </a:prstGeom>
        </p:spPr>
      </p:pic>
      <p:pic>
        <p:nvPicPr>
          <p:cNvPr id="18" name="Graphic 17" descr="Checkmark with solid fill">
            <a:extLst>
              <a:ext uri="{FF2B5EF4-FFF2-40B4-BE49-F238E27FC236}">
                <a16:creationId xmlns:a16="http://schemas.microsoft.com/office/drawing/2014/main" id="{0150F95D-6E7D-FC82-A74E-9EC8983AF8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0696" y="1903046"/>
            <a:ext cx="304800" cy="304800"/>
          </a:xfrm>
          <a:prstGeom prst="rect">
            <a:avLst/>
          </a:prstGeom>
        </p:spPr>
      </p:pic>
      <p:pic>
        <p:nvPicPr>
          <p:cNvPr id="19" name="Graphic 18" descr="Checkmark with solid fill">
            <a:extLst>
              <a:ext uri="{FF2B5EF4-FFF2-40B4-BE49-F238E27FC236}">
                <a16:creationId xmlns:a16="http://schemas.microsoft.com/office/drawing/2014/main" id="{B7E14977-64DA-71D6-17EF-A98123B647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396" y="2193547"/>
            <a:ext cx="304800" cy="304800"/>
          </a:xfrm>
          <a:prstGeom prst="rect">
            <a:avLst/>
          </a:prstGeom>
        </p:spPr>
      </p:pic>
      <p:pic>
        <p:nvPicPr>
          <p:cNvPr id="20" name="Graphic 19" descr="Checkmark with solid fill">
            <a:extLst>
              <a:ext uri="{FF2B5EF4-FFF2-40B4-BE49-F238E27FC236}">
                <a16:creationId xmlns:a16="http://schemas.microsoft.com/office/drawing/2014/main" id="{4E67DC4E-0069-0A49-6094-2AFEFB8C7B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396" y="2478272"/>
            <a:ext cx="304800" cy="304800"/>
          </a:xfrm>
          <a:prstGeom prst="rect">
            <a:avLst/>
          </a:prstGeom>
        </p:spPr>
      </p:pic>
    </p:spTree>
    <p:extLst>
      <p:ext uri="{BB962C8B-B14F-4D97-AF65-F5344CB8AC3E}">
        <p14:creationId xmlns:p14="http://schemas.microsoft.com/office/powerpoint/2010/main" val="25203388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3BB574B-3DED-F8F6-2906-09842B2DFAAE}"/>
              </a:ext>
            </a:extLst>
          </p:cNvPr>
          <p:cNvPicPr>
            <a:picLocks noChangeAspect="1"/>
          </p:cNvPicPr>
          <p:nvPr/>
        </p:nvPicPr>
        <p:blipFill>
          <a:blip r:embed="rId2"/>
          <a:stretch>
            <a:fillRect/>
          </a:stretch>
        </p:blipFill>
        <p:spPr>
          <a:xfrm>
            <a:off x="0" y="2699421"/>
            <a:ext cx="18282557" cy="7954485"/>
          </a:xfrm>
          <a:prstGeom prst="rect">
            <a:avLst/>
          </a:prstGeom>
        </p:spPr>
      </p:pic>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3">
              <a:extLst>
                <a:ext uri="{96DAC541-7B7A-43D3-8B79-37D633B846F1}">
                  <asvg:svgBlip xmlns:asvg="http://schemas.microsoft.com/office/drawing/2016/SVG/main" r:embed="rId4"/>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5"/>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6">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6">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sp>
        <p:nvSpPr>
          <p:cNvPr id="14" name="TextBox 13">
            <a:extLst>
              <a:ext uri="{FF2B5EF4-FFF2-40B4-BE49-F238E27FC236}">
                <a16:creationId xmlns:a16="http://schemas.microsoft.com/office/drawing/2014/main" id="{3DFFA88C-87EA-AF2B-81E4-6A294BDC3B53}"/>
              </a:ext>
            </a:extLst>
          </p:cNvPr>
          <p:cNvSpPr txBox="1"/>
          <p:nvPr/>
        </p:nvSpPr>
        <p:spPr>
          <a:xfrm>
            <a:off x="1144767" y="1521939"/>
            <a:ext cx="12104865" cy="1569660"/>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US" sz="2400" b="1" dirty="0">
                <a:latin typeface="Muli Bold" panose="020B0604020202020204" charset="0"/>
              </a:rPr>
              <a:t> </a:t>
            </a:r>
            <a:r>
              <a:rPr lang="en-US" sz="2400" b="1" dirty="0" err="1">
                <a:latin typeface="Muli Bold" panose="020B0604020202020204" charset="0"/>
              </a:rPr>
              <a:t>số</a:t>
            </a:r>
            <a:r>
              <a:rPr lang="en-US" sz="2400" b="1" dirty="0">
                <a:latin typeface="Muli Bold" panose="020B0604020202020204" charset="0"/>
              </a:rPr>
              <a:t> </a:t>
            </a:r>
            <a:r>
              <a:rPr lang="en-US" sz="2400" b="1" dirty="0" err="1">
                <a:latin typeface="Muli Bold" panose="020B0604020202020204" charset="0"/>
              </a:rPr>
              <a:t>dư</a:t>
            </a:r>
            <a:r>
              <a:rPr lang="en-US" sz="2400" b="1" dirty="0">
                <a:latin typeface="Muli Bold" panose="020B0604020202020204" charset="0"/>
              </a:rPr>
              <a:t> </a:t>
            </a:r>
            <a:r>
              <a:rPr lang="en-US" sz="2400" b="1" dirty="0" err="1">
                <a:latin typeface="Muli Bold" panose="020B0604020202020204" charset="0"/>
              </a:rPr>
              <a:t>theo</a:t>
            </a:r>
            <a:r>
              <a:rPr lang="en-US" sz="2400" b="1" dirty="0">
                <a:latin typeface="Muli Bold" panose="020B0604020202020204" charset="0"/>
              </a:rPr>
              <a:t> </a:t>
            </a:r>
            <a:r>
              <a:rPr lang="en-US" sz="2400" b="1" dirty="0" err="1">
                <a:latin typeface="Muli Bold" panose="020B0604020202020204" charset="0"/>
              </a:rPr>
              <a:t>nhóm</a:t>
            </a:r>
            <a:r>
              <a:rPr lang="en-US" sz="2400" b="1" dirty="0">
                <a:latin typeface="Muli Bold" panose="020B0604020202020204" charset="0"/>
              </a:rPr>
              <a:t> </a:t>
            </a:r>
            <a:r>
              <a:rPr lang="en-US" sz="2400" b="1" dirty="0" err="1">
                <a:latin typeface="Muli Bold" panose="020B0604020202020204" charset="0"/>
              </a:rPr>
              <a:t>người</a:t>
            </a:r>
            <a:r>
              <a:rPr lang="en-US" sz="2400" b="1" dirty="0">
                <a:latin typeface="Muli Bold" panose="020B0604020202020204" charset="0"/>
              </a:rPr>
              <a:t> </a:t>
            </a:r>
            <a:r>
              <a:rPr lang="en-US" sz="2400" b="1" dirty="0" err="1">
                <a:latin typeface="Muli Bold" panose="020B0604020202020204" charset="0"/>
              </a:rPr>
              <a:t>dùng</a:t>
            </a:r>
            <a:r>
              <a:rPr lang="en-US" sz="2400" b="1" dirty="0">
                <a:latin typeface="Muli Bold" panose="020B0604020202020204" charset="0"/>
              </a:rPr>
              <a:t>	</a:t>
            </a:r>
            <a:r>
              <a:rPr lang="en-US" sz="1800" dirty="0">
                <a:latin typeface="Muli Bold" panose="020B0604020202020204" charset="0"/>
              </a:rPr>
              <a:t> 	</a:t>
            </a:r>
            <a:r>
              <a:rPr lang="en-US" dirty="0" err="1">
                <a:latin typeface="Muli Bold" panose="020B0604020202020204" charset="0"/>
              </a:rPr>
              <a:t>Lũy</a:t>
            </a:r>
            <a:r>
              <a:rPr lang="en-US" dirty="0">
                <a:latin typeface="Muli Bold" panose="020B0604020202020204" charset="0"/>
              </a:rPr>
              <a:t> </a:t>
            </a:r>
            <a:r>
              <a:rPr lang="en-US" dirty="0" err="1">
                <a:latin typeface="Muli Bold" panose="020B0604020202020204" charset="0"/>
              </a:rPr>
              <a:t>kế</a:t>
            </a:r>
            <a:endParaRPr lang="en-US" sz="1800"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Số</a:t>
            </a:r>
            <a:r>
              <a:rPr lang="en-US" dirty="0">
                <a:latin typeface="Muli Bold" panose="020B0604020202020204" charset="0"/>
              </a:rPr>
              <a:t> </a:t>
            </a:r>
            <a:r>
              <a:rPr lang="en-US" dirty="0" err="1">
                <a:latin typeface="Muli Bold" panose="020B0604020202020204" charset="0"/>
              </a:rPr>
              <a:t>dư</a:t>
            </a:r>
            <a:r>
              <a:rPr lang="en-US" dirty="0">
                <a:latin typeface="Muli Bold" panose="020B0604020202020204" charset="0"/>
              </a:rPr>
              <a:t> </a:t>
            </a:r>
            <a:r>
              <a:rPr lang="en-US" dirty="0" err="1">
                <a:latin typeface="Muli Bold" panose="020B0604020202020204" charset="0"/>
              </a:rPr>
              <a:t>các</a:t>
            </a:r>
            <a:r>
              <a:rPr lang="en-US" dirty="0">
                <a:latin typeface="Muli Bold" panose="020B0604020202020204" charset="0"/>
              </a:rPr>
              <a:t> </a:t>
            </a:r>
            <a:r>
              <a:rPr lang="en-US" dirty="0" err="1">
                <a:latin typeface="Muli Bold" panose="020B0604020202020204" charset="0"/>
              </a:rPr>
              <a:t>nhóm</a:t>
            </a:r>
            <a:r>
              <a:rPr lang="en-US" dirty="0">
                <a:latin typeface="Muli Bold" panose="020B0604020202020204" charset="0"/>
              </a:rPr>
              <a:t> </a:t>
            </a:r>
            <a:r>
              <a:rPr lang="en-US" dirty="0" err="1">
                <a:latin typeface="Muli Bold" panose="020B0604020202020204" charset="0"/>
              </a:rPr>
              <a:t>theo</a:t>
            </a:r>
            <a:r>
              <a:rPr lang="en-US" dirty="0">
                <a:latin typeface="Muli Bold" panose="020B0604020202020204" charset="0"/>
              </a:rPr>
              <a:t> </a:t>
            </a:r>
            <a:r>
              <a:rPr lang="en-US" dirty="0" err="1">
                <a:latin typeface="Muli Bold" panose="020B0604020202020204" charset="0"/>
              </a:rPr>
              <a:t>năm</a:t>
            </a:r>
            <a:endParaRPr lang="en-US"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Số</a:t>
            </a:r>
            <a:r>
              <a:rPr lang="en-US" dirty="0">
                <a:latin typeface="Muli Bold" panose="020B0604020202020204" charset="0"/>
              </a:rPr>
              <a:t> </a:t>
            </a:r>
            <a:r>
              <a:rPr lang="en-US" dirty="0" err="1">
                <a:latin typeface="Muli Bold" panose="020B0604020202020204" charset="0"/>
              </a:rPr>
              <a:t>dư</a:t>
            </a:r>
            <a:r>
              <a:rPr lang="en-US" dirty="0">
                <a:latin typeface="Muli Bold" panose="020B0604020202020204" charset="0"/>
              </a:rPr>
              <a:t> </a:t>
            </a:r>
            <a:r>
              <a:rPr lang="en-US" dirty="0" err="1">
                <a:latin typeface="Muli Bold" panose="020B0604020202020204" charset="0"/>
              </a:rPr>
              <a:t>các</a:t>
            </a:r>
            <a:r>
              <a:rPr lang="en-US" dirty="0">
                <a:latin typeface="Muli Bold" panose="020B0604020202020204" charset="0"/>
              </a:rPr>
              <a:t> chi </a:t>
            </a:r>
            <a:r>
              <a:rPr lang="en-US" dirty="0" err="1">
                <a:latin typeface="Muli Bold" panose="020B0604020202020204" charset="0"/>
              </a:rPr>
              <a:t>nhánh</a:t>
            </a:r>
            <a:endParaRPr lang="en-US" dirty="0">
              <a:latin typeface="Muli Bold" panose="020B0604020202020204" charset="0"/>
            </a:endParaRPr>
          </a:p>
          <a:p>
            <a:pPr lvl="8"/>
            <a:r>
              <a:rPr lang="en-US" dirty="0">
                <a:latin typeface="Muli Bold" panose="020B0604020202020204" charset="0"/>
              </a:rPr>
              <a:t>		 	Trung </a:t>
            </a:r>
            <a:r>
              <a:rPr lang="en-US" dirty="0" err="1">
                <a:latin typeface="Muli Bold" panose="020B0604020202020204" charset="0"/>
              </a:rPr>
              <a:t>bình</a:t>
            </a:r>
            <a:r>
              <a:rPr lang="en-US" dirty="0">
                <a:latin typeface="Muli Bold" panose="020B0604020202020204" charset="0"/>
              </a:rPr>
              <a:t> </a:t>
            </a:r>
            <a:r>
              <a:rPr lang="en-US" dirty="0" err="1">
                <a:latin typeface="Muli Bold" panose="020B0604020202020204" charset="0"/>
              </a:rPr>
              <a:t>số</a:t>
            </a:r>
            <a:r>
              <a:rPr lang="en-US" dirty="0">
                <a:latin typeface="Muli Bold" panose="020B0604020202020204" charset="0"/>
              </a:rPr>
              <a:t> </a:t>
            </a:r>
            <a:r>
              <a:rPr lang="en-US" dirty="0" err="1">
                <a:latin typeface="Muli Bold" panose="020B0604020202020204" charset="0"/>
              </a:rPr>
              <a:t>dư</a:t>
            </a:r>
            <a:r>
              <a:rPr lang="en-US" dirty="0">
                <a:latin typeface="Muli Bold" panose="020B0604020202020204" charset="0"/>
              </a:rPr>
              <a:t> </a:t>
            </a:r>
            <a:r>
              <a:rPr lang="en-US" dirty="0" err="1">
                <a:latin typeface="Muli Bold" panose="020B0604020202020204" charset="0"/>
              </a:rPr>
              <a:t>của</a:t>
            </a:r>
            <a:r>
              <a:rPr lang="en-US" dirty="0">
                <a:latin typeface="Muli Bold" panose="020B0604020202020204" charset="0"/>
              </a:rPr>
              <a:t> </a:t>
            </a:r>
            <a:r>
              <a:rPr lang="en-US" dirty="0" err="1">
                <a:latin typeface="Muli Bold" panose="020B0604020202020204" charset="0"/>
              </a:rPr>
              <a:t>người</a:t>
            </a:r>
            <a:r>
              <a:rPr lang="en-US" dirty="0">
                <a:latin typeface="Muli Bold" panose="020B0604020202020204" charset="0"/>
              </a:rPr>
              <a:t> </a:t>
            </a:r>
            <a:r>
              <a:rPr lang="en-US" dirty="0" err="1">
                <a:latin typeface="Muli Bold" panose="020B0604020202020204" charset="0"/>
              </a:rPr>
              <a:t>dùng</a:t>
            </a:r>
            <a:endParaRPr lang="en-001" dirty="0">
              <a:latin typeface="Muli Bold" panose="020B0604020202020204" charset="0"/>
            </a:endParaRPr>
          </a:p>
          <a:p>
            <a:endParaRPr lang="en-001" dirty="0">
              <a:latin typeface="Muli Bold" panose="020B0604020202020204" charset="0"/>
            </a:endParaRPr>
          </a:p>
        </p:txBody>
      </p:sp>
      <p:pic>
        <p:nvPicPr>
          <p:cNvPr id="15" name="Picture 4" descr="Report - Free marketing icons">
            <a:extLst>
              <a:ext uri="{FF2B5EF4-FFF2-40B4-BE49-F238E27FC236}">
                <a16:creationId xmlns:a16="http://schemas.microsoft.com/office/drawing/2014/main" id="{FC7F3C81-D258-E67E-7DAF-DD9B6868DE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heckmark with solid fill">
            <a:extLst>
              <a:ext uri="{FF2B5EF4-FFF2-40B4-BE49-F238E27FC236}">
                <a16:creationId xmlns:a16="http://schemas.microsoft.com/office/drawing/2014/main" id="{CEB71FA7-708B-778D-6B21-39CFBCFAF5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1799" y="1675163"/>
            <a:ext cx="304800" cy="304800"/>
          </a:xfrm>
          <a:prstGeom prst="rect">
            <a:avLst/>
          </a:prstGeom>
        </p:spPr>
      </p:pic>
      <p:pic>
        <p:nvPicPr>
          <p:cNvPr id="18" name="Graphic 17" descr="Checkmark with solid fill">
            <a:extLst>
              <a:ext uri="{FF2B5EF4-FFF2-40B4-BE49-F238E27FC236}">
                <a16:creationId xmlns:a16="http://schemas.microsoft.com/office/drawing/2014/main" id="{0150F95D-6E7D-FC82-A74E-9EC8983AF8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1799" y="1950896"/>
            <a:ext cx="304800" cy="304800"/>
          </a:xfrm>
          <a:prstGeom prst="rect">
            <a:avLst/>
          </a:prstGeom>
        </p:spPr>
      </p:pic>
      <p:pic>
        <p:nvPicPr>
          <p:cNvPr id="19" name="Graphic 18" descr="Checkmark with solid fill">
            <a:extLst>
              <a:ext uri="{FF2B5EF4-FFF2-40B4-BE49-F238E27FC236}">
                <a16:creationId xmlns:a16="http://schemas.microsoft.com/office/drawing/2014/main" id="{B7E14977-64DA-71D6-17EF-A98123B647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4499" y="2241397"/>
            <a:ext cx="304800" cy="304800"/>
          </a:xfrm>
          <a:prstGeom prst="rect">
            <a:avLst/>
          </a:prstGeom>
        </p:spPr>
      </p:pic>
      <p:pic>
        <p:nvPicPr>
          <p:cNvPr id="20" name="Graphic 19" descr="Checkmark with solid fill">
            <a:extLst>
              <a:ext uri="{FF2B5EF4-FFF2-40B4-BE49-F238E27FC236}">
                <a16:creationId xmlns:a16="http://schemas.microsoft.com/office/drawing/2014/main" id="{4E67DC4E-0069-0A49-6094-2AFEFB8C7B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4499" y="2526122"/>
            <a:ext cx="304800" cy="304800"/>
          </a:xfrm>
          <a:prstGeom prst="rect">
            <a:avLst/>
          </a:prstGeom>
        </p:spPr>
      </p:pic>
    </p:spTree>
    <p:extLst>
      <p:ext uri="{BB962C8B-B14F-4D97-AF65-F5344CB8AC3E}">
        <p14:creationId xmlns:p14="http://schemas.microsoft.com/office/powerpoint/2010/main" val="37776538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sp>
        <p:nvSpPr>
          <p:cNvPr id="14" name="TextBox 13">
            <a:extLst>
              <a:ext uri="{FF2B5EF4-FFF2-40B4-BE49-F238E27FC236}">
                <a16:creationId xmlns:a16="http://schemas.microsoft.com/office/drawing/2014/main" id="{3DFFA88C-87EA-AF2B-81E4-6A294BDC3B53}"/>
              </a:ext>
            </a:extLst>
          </p:cNvPr>
          <p:cNvSpPr txBox="1"/>
          <p:nvPr/>
        </p:nvSpPr>
        <p:spPr>
          <a:xfrm>
            <a:off x="1144767" y="1521939"/>
            <a:ext cx="12104865" cy="1292662"/>
          </a:xfrm>
          <a:prstGeom prst="rect">
            <a:avLst/>
          </a:prstGeom>
          <a:noFill/>
        </p:spPr>
        <p:txBody>
          <a:bodyPr wrap="square">
            <a:spAutoFit/>
          </a:bodyPr>
          <a:lstStyle/>
          <a:p>
            <a:r>
              <a:rPr lang="en-001" sz="2400" b="1" dirty="0" err="1">
                <a:latin typeface="Muli Bold" panose="020B0604020202020204" charset="0"/>
              </a:rPr>
              <a:t>Báo</a:t>
            </a:r>
            <a:r>
              <a:rPr lang="en-001" sz="2400" b="1" dirty="0">
                <a:latin typeface="Muli Bold" panose="020B0604020202020204" charset="0"/>
              </a:rPr>
              <a:t> </a:t>
            </a:r>
            <a:r>
              <a:rPr lang="en-001" sz="2400" b="1" dirty="0" err="1">
                <a:latin typeface="Muli Bold" panose="020B0604020202020204" charset="0"/>
              </a:rPr>
              <a:t>cáo</a:t>
            </a:r>
            <a:r>
              <a:rPr lang="en-US" sz="2400" b="1" dirty="0">
                <a:latin typeface="Muli Bold" panose="020B0604020202020204" charset="0"/>
              </a:rPr>
              <a:t> </a:t>
            </a:r>
            <a:r>
              <a:rPr lang="en-US" sz="2400" b="1" dirty="0" err="1">
                <a:latin typeface="Muli Bold" panose="020B0604020202020204" charset="0"/>
              </a:rPr>
              <a:t>doanh</a:t>
            </a:r>
            <a:r>
              <a:rPr lang="en-US" sz="2400" b="1" dirty="0">
                <a:latin typeface="Muli Bold" panose="020B0604020202020204" charset="0"/>
              </a:rPr>
              <a:t> </a:t>
            </a:r>
            <a:r>
              <a:rPr lang="en-US" sz="2400" b="1" dirty="0" err="1">
                <a:latin typeface="Muli Bold" panose="020B0604020202020204" charset="0"/>
              </a:rPr>
              <a:t>thu</a:t>
            </a:r>
            <a:r>
              <a:rPr lang="en-US" sz="2400" b="1" dirty="0">
                <a:latin typeface="Muli Bold" panose="020B0604020202020204" charset="0"/>
              </a:rPr>
              <a:t> VPG :		</a:t>
            </a:r>
            <a:r>
              <a:rPr lang="en-US" sz="1800" dirty="0" err="1">
                <a:latin typeface="Muli Bold" panose="020B0604020202020204" charset="0"/>
              </a:rPr>
              <a:t>Tổng</a:t>
            </a:r>
            <a:r>
              <a:rPr lang="en-US" sz="1800" dirty="0">
                <a:latin typeface="Muli Bold" panose="020B0604020202020204" charset="0"/>
              </a:rPr>
              <a:t> </a:t>
            </a:r>
            <a:r>
              <a:rPr lang="en-US" sz="1800" dirty="0" err="1">
                <a:latin typeface="Muli Bold" panose="020B0604020202020204" charset="0"/>
              </a:rPr>
              <a:t>doanh</a:t>
            </a:r>
            <a:r>
              <a:rPr lang="en-US" sz="1800" dirty="0">
                <a:latin typeface="Muli Bold" panose="020B0604020202020204" charset="0"/>
              </a:rPr>
              <a:t> </a:t>
            </a:r>
            <a:r>
              <a:rPr lang="en-US" sz="1800" dirty="0" err="1">
                <a:latin typeface="Muli Bold" panose="020B0604020202020204" charset="0"/>
              </a:rPr>
              <a:t>thu</a:t>
            </a:r>
            <a:endParaRPr lang="en-US" sz="1800"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Doanh</a:t>
            </a:r>
            <a:r>
              <a:rPr lang="en-US" dirty="0">
                <a:latin typeface="Muli Bold" panose="020B0604020202020204" charset="0"/>
              </a:rPr>
              <a:t> </a:t>
            </a:r>
            <a:r>
              <a:rPr lang="en-US" dirty="0" err="1">
                <a:latin typeface="Muli Bold" panose="020B0604020202020204" charset="0"/>
              </a:rPr>
              <a:t>thu</a:t>
            </a:r>
            <a:r>
              <a:rPr lang="en-US" dirty="0">
                <a:latin typeface="Muli Bold" panose="020B0604020202020204" charset="0"/>
              </a:rPr>
              <a:t> </a:t>
            </a:r>
            <a:r>
              <a:rPr lang="en-US" dirty="0" err="1">
                <a:latin typeface="Muli Bold" panose="020B0604020202020204" charset="0"/>
              </a:rPr>
              <a:t>đối</a:t>
            </a:r>
            <a:r>
              <a:rPr lang="en-US" dirty="0">
                <a:latin typeface="Muli Bold" panose="020B0604020202020204" charset="0"/>
              </a:rPr>
              <a:t> </a:t>
            </a:r>
            <a:r>
              <a:rPr lang="en-US" dirty="0" err="1">
                <a:latin typeface="Muli Bold" panose="020B0604020202020204" charset="0"/>
              </a:rPr>
              <a:t>tác</a:t>
            </a:r>
            <a:endParaRPr lang="en-US"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Doanh</a:t>
            </a:r>
            <a:r>
              <a:rPr lang="en-US" dirty="0">
                <a:latin typeface="Muli Bold" panose="020B0604020202020204" charset="0"/>
              </a:rPr>
              <a:t> </a:t>
            </a:r>
            <a:r>
              <a:rPr lang="en-US" dirty="0" err="1">
                <a:latin typeface="Muli Bold" panose="020B0604020202020204" charset="0"/>
              </a:rPr>
              <a:t>thu</a:t>
            </a:r>
            <a:r>
              <a:rPr lang="en-US" dirty="0">
                <a:latin typeface="Muli Bold" panose="020B0604020202020204" charset="0"/>
              </a:rPr>
              <a:t> </a:t>
            </a:r>
            <a:r>
              <a:rPr lang="en-US" dirty="0" err="1">
                <a:latin typeface="Muli Bold" panose="020B0604020202020204" charset="0"/>
              </a:rPr>
              <a:t>dịch</a:t>
            </a:r>
            <a:r>
              <a:rPr lang="en-US" dirty="0">
                <a:latin typeface="Muli Bold" panose="020B0604020202020204" charset="0"/>
              </a:rPr>
              <a:t> </a:t>
            </a:r>
            <a:r>
              <a:rPr lang="en-US" dirty="0" err="1">
                <a:latin typeface="Muli Bold" panose="020B0604020202020204" charset="0"/>
              </a:rPr>
              <a:t>vụ</a:t>
            </a:r>
            <a:endParaRPr lang="en-US" dirty="0">
              <a:latin typeface="Muli Bold" panose="020B0604020202020204" charset="0"/>
            </a:endParaRPr>
          </a:p>
          <a:p>
            <a:pPr lvl="8"/>
            <a:r>
              <a:rPr lang="en-US" dirty="0">
                <a:latin typeface="Muli Bold" panose="020B0604020202020204" charset="0"/>
              </a:rPr>
              <a:t>	</a:t>
            </a:r>
            <a:r>
              <a:rPr lang="en-US" dirty="0" err="1">
                <a:latin typeface="Muli Bold" panose="020B0604020202020204" charset="0"/>
              </a:rPr>
              <a:t>Đánh</a:t>
            </a:r>
            <a:r>
              <a:rPr lang="en-US" dirty="0">
                <a:latin typeface="Muli Bold" panose="020B0604020202020204" charset="0"/>
              </a:rPr>
              <a:t> </a:t>
            </a:r>
            <a:r>
              <a:rPr lang="en-US" dirty="0" err="1">
                <a:latin typeface="Muli Bold" panose="020B0604020202020204" charset="0"/>
              </a:rPr>
              <a:t>giá</a:t>
            </a:r>
            <a:r>
              <a:rPr lang="en-US" dirty="0">
                <a:latin typeface="Muli Bold" panose="020B0604020202020204" charset="0"/>
              </a:rPr>
              <a:t> </a:t>
            </a:r>
            <a:r>
              <a:rPr lang="en-US" dirty="0" err="1">
                <a:latin typeface="Muli Bold" panose="020B0604020202020204" charset="0"/>
              </a:rPr>
              <a:t>toàn</a:t>
            </a:r>
            <a:r>
              <a:rPr lang="en-US" dirty="0">
                <a:latin typeface="Muli Bold" panose="020B0604020202020204" charset="0"/>
              </a:rPr>
              <a:t> </a:t>
            </a:r>
            <a:r>
              <a:rPr lang="en-US" dirty="0" err="1">
                <a:latin typeface="Muli Bold" panose="020B0604020202020204" charset="0"/>
              </a:rPr>
              <a:t>diện</a:t>
            </a:r>
            <a:r>
              <a:rPr lang="en-US" dirty="0">
                <a:latin typeface="Muli Bold" panose="020B0604020202020204" charset="0"/>
              </a:rPr>
              <a:t>			</a:t>
            </a:r>
            <a:endParaRPr lang="en-001" dirty="0">
              <a:latin typeface="Muli Bold" panose="020B0604020202020204" charset="0"/>
            </a:endParaRPr>
          </a:p>
        </p:txBody>
      </p:sp>
      <p:pic>
        <p:nvPicPr>
          <p:cNvPr id="15" name="Picture 4" descr="Report - Free marketing icons">
            <a:extLst>
              <a:ext uri="{FF2B5EF4-FFF2-40B4-BE49-F238E27FC236}">
                <a16:creationId xmlns:a16="http://schemas.microsoft.com/office/drawing/2014/main" id="{FC7F3C81-D258-E67E-7DAF-DD9B6868DE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799" y="1496407"/>
            <a:ext cx="616072" cy="61607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heckmark with solid fill">
            <a:extLst>
              <a:ext uri="{FF2B5EF4-FFF2-40B4-BE49-F238E27FC236}">
                <a16:creationId xmlns:a16="http://schemas.microsoft.com/office/drawing/2014/main" id="{CEB71FA7-708B-778D-6B21-39CFBCFAF5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7800" y="1642550"/>
            <a:ext cx="304800" cy="304800"/>
          </a:xfrm>
          <a:prstGeom prst="rect">
            <a:avLst/>
          </a:prstGeom>
        </p:spPr>
      </p:pic>
      <p:pic>
        <p:nvPicPr>
          <p:cNvPr id="18" name="Graphic 17" descr="Checkmark with solid fill">
            <a:extLst>
              <a:ext uri="{FF2B5EF4-FFF2-40B4-BE49-F238E27FC236}">
                <a16:creationId xmlns:a16="http://schemas.microsoft.com/office/drawing/2014/main" id="{0150F95D-6E7D-FC82-A74E-9EC8983AF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7800" y="1918283"/>
            <a:ext cx="304800" cy="304800"/>
          </a:xfrm>
          <a:prstGeom prst="rect">
            <a:avLst/>
          </a:prstGeom>
        </p:spPr>
      </p:pic>
      <p:pic>
        <p:nvPicPr>
          <p:cNvPr id="19" name="Graphic 18" descr="Checkmark with solid fill">
            <a:extLst>
              <a:ext uri="{FF2B5EF4-FFF2-40B4-BE49-F238E27FC236}">
                <a16:creationId xmlns:a16="http://schemas.microsoft.com/office/drawing/2014/main" id="{B7E14977-64DA-71D6-17EF-A98123B647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0500" y="2208784"/>
            <a:ext cx="304800" cy="304800"/>
          </a:xfrm>
          <a:prstGeom prst="rect">
            <a:avLst/>
          </a:prstGeom>
        </p:spPr>
      </p:pic>
      <p:pic>
        <p:nvPicPr>
          <p:cNvPr id="20" name="Graphic 19" descr="Checkmark with solid fill">
            <a:extLst>
              <a:ext uri="{FF2B5EF4-FFF2-40B4-BE49-F238E27FC236}">
                <a16:creationId xmlns:a16="http://schemas.microsoft.com/office/drawing/2014/main" id="{4E67DC4E-0069-0A49-6094-2AFEFB8C7B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0500" y="2493509"/>
            <a:ext cx="304800" cy="304800"/>
          </a:xfrm>
          <a:prstGeom prst="rect">
            <a:avLst/>
          </a:prstGeom>
        </p:spPr>
      </p:pic>
      <p:pic>
        <p:nvPicPr>
          <p:cNvPr id="11" name="Picture 10">
            <a:extLst>
              <a:ext uri="{FF2B5EF4-FFF2-40B4-BE49-F238E27FC236}">
                <a16:creationId xmlns:a16="http://schemas.microsoft.com/office/drawing/2014/main" id="{094F5D89-D198-C6E8-1D8B-67481CF113A0}"/>
              </a:ext>
            </a:extLst>
          </p:cNvPr>
          <p:cNvPicPr>
            <a:picLocks noChangeAspect="1"/>
          </p:cNvPicPr>
          <p:nvPr/>
        </p:nvPicPr>
        <p:blipFill>
          <a:blip r:embed="rId9"/>
          <a:stretch>
            <a:fillRect/>
          </a:stretch>
        </p:blipFill>
        <p:spPr>
          <a:xfrm>
            <a:off x="0" y="3115647"/>
            <a:ext cx="18287999" cy="7171353"/>
          </a:xfrm>
          <a:prstGeom prst="rect">
            <a:avLst/>
          </a:prstGeom>
        </p:spPr>
      </p:pic>
    </p:spTree>
    <p:extLst>
      <p:ext uri="{BB962C8B-B14F-4D97-AF65-F5344CB8AC3E}">
        <p14:creationId xmlns:p14="http://schemas.microsoft.com/office/powerpoint/2010/main" val="626167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pic>
        <p:nvPicPr>
          <p:cNvPr id="14" name="Picture 13" descr="A group of numbers and lines&#10;&#10;AI-generated content may be incorrect.">
            <a:extLst>
              <a:ext uri="{FF2B5EF4-FFF2-40B4-BE49-F238E27FC236}">
                <a16:creationId xmlns:a16="http://schemas.microsoft.com/office/drawing/2014/main" id="{4277B0F0-5F20-3F95-6B7C-00197262D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42" y="2534274"/>
            <a:ext cx="18235315" cy="7752725"/>
          </a:xfrm>
          <a:prstGeom prst="rect">
            <a:avLst/>
          </a:prstGeom>
        </p:spPr>
      </p:pic>
      <p:sp>
        <p:nvSpPr>
          <p:cNvPr id="17" name="TextBox 16">
            <a:extLst>
              <a:ext uri="{FF2B5EF4-FFF2-40B4-BE49-F238E27FC236}">
                <a16:creationId xmlns:a16="http://schemas.microsoft.com/office/drawing/2014/main" id="{69B20D72-7B57-F7E4-AF44-4E2CF640BEEF}"/>
              </a:ext>
            </a:extLst>
          </p:cNvPr>
          <p:cNvSpPr txBox="1"/>
          <p:nvPr/>
        </p:nvSpPr>
        <p:spPr>
          <a:xfrm>
            <a:off x="1144767" y="1521939"/>
            <a:ext cx="12104865" cy="461665"/>
          </a:xfrm>
          <a:prstGeom prst="rect">
            <a:avLst/>
          </a:prstGeom>
          <a:noFill/>
        </p:spPr>
        <p:txBody>
          <a:bodyPr wrap="square">
            <a:spAutoFit/>
          </a:bodyPr>
          <a:lstStyle/>
          <a:p>
            <a:r>
              <a:rPr lang="en-US" sz="2400" b="1" dirty="0">
                <a:latin typeface="Muli Bold" panose="020B0604020202020204" charset="0"/>
              </a:rPr>
              <a:t>    </a:t>
            </a:r>
            <a:r>
              <a:rPr lang="en-US" sz="2400" b="1" dirty="0" err="1">
                <a:latin typeface="Muli Bold" panose="020B0604020202020204" charset="0"/>
              </a:rPr>
              <a:t>Phân</a:t>
            </a:r>
            <a:r>
              <a:rPr lang="en-US" sz="2400" b="1" dirty="0">
                <a:latin typeface="Muli Bold" panose="020B0604020202020204" charset="0"/>
              </a:rPr>
              <a:t> </a:t>
            </a:r>
            <a:r>
              <a:rPr lang="en-US" sz="2400" b="1" dirty="0" err="1">
                <a:latin typeface="Muli Bold" panose="020B0604020202020204" charset="0"/>
              </a:rPr>
              <a:t>tích</a:t>
            </a:r>
            <a:r>
              <a:rPr lang="en-US" sz="2400" b="1" dirty="0">
                <a:latin typeface="Muli Bold" panose="020B0604020202020204" charset="0"/>
              </a:rPr>
              <a:t> </a:t>
            </a:r>
            <a:r>
              <a:rPr lang="en-US" sz="2400" b="1" dirty="0" err="1">
                <a:latin typeface="Muli Bold" panose="020B0604020202020204" charset="0"/>
              </a:rPr>
              <a:t>các</a:t>
            </a:r>
            <a:r>
              <a:rPr lang="en-US" sz="2400" b="1" dirty="0">
                <a:latin typeface="Muli Bold" panose="020B0604020202020204" charset="0"/>
              </a:rPr>
              <a:t> </a:t>
            </a:r>
            <a:r>
              <a:rPr lang="en-US" sz="2400" b="1" dirty="0" err="1">
                <a:latin typeface="Muli Bold" panose="020B0604020202020204" charset="0"/>
              </a:rPr>
              <a:t>giao</a:t>
            </a:r>
            <a:r>
              <a:rPr lang="en-US" sz="2400" b="1" dirty="0">
                <a:latin typeface="Muli Bold" panose="020B0604020202020204" charset="0"/>
              </a:rPr>
              <a:t> </a:t>
            </a:r>
            <a:r>
              <a:rPr lang="en-US" sz="2400" b="1" dirty="0" err="1">
                <a:latin typeface="Muli Bold" panose="020B0604020202020204" charset="0"/>
              </a:rPr>
              <a:t>dịch</a:t>
            </a:r>
            <a:r>
              <a:rPr lang="en-US" sz="2400" b="1" dirty="0">
                <a:latin typeface="Muli Bold" panose="020B0604020202020204" charset="0"/>
              </a:rPr>
              <a:t> </a:t>
            </a:r>
            <a:r>
              <a:rPr lang="en-US" sz="2400" b="1" dirty="0" err="1">
                <a:latin typeface="Muli Bold" panose="020B0604020202020204" charset="0"/>
              </a:rPr>
              <a:t>bị</a:t>
            </a:r>
            <a:r>
              <a:rPr lang="en-US" sz="2400" b="1" dirty="0">
                <a:latin typeface="Muli Bold" panose="020B0604020202020204" charset="0"/>
              </a:rPr>
              <a:t> </a:t>
            </a:r>
            <a:r>
              <a:rPr lang="en-US" sz="2400" b="1" dirty="0" err="1">
                <a:latin typeface="Muli Bold" panose="020B0604020202020204" charset="0"/>
              </a:rPr>
              <a:t>lỗi</a:t>
            </a:r>
            <a:r>
              <a:rPr lang="en-US" sz="2400" b="1" dirty="0">
                <a:latin typeface="Muli Bold" panose="020B0604020202020204" charset="0"/>
              </a:rPr>
              <a:t> :</a:t>
            </a:r>
            <a:endParaRPr lang="en-001" dirty="0">
              <a:latin typeface="Muli Bold" panose="020B0604020202020204" charset="0"/>
            </a:endParaRPr>
          </a:p>
        </p:txBody>
      </p:sp>
      <p:pic>
        <p:nvPicPr>
          <p:cNvPr id="10242" name="Picture 2" descr="Phân Tích Công Việc: Khái Niệm, Vai Trò, Quy Trình Cần Biết">
            <a:extLst>
              <a:ext uri="{FF2B5EF4-FFF2-40B4-BE49-F238E27FC236}">
                <a16:creationId xmlns:a16="http://schemas.microsoft.com/office/drawing/2014/main" id="{F38F4992-7279-9DC3-2598-E16776D274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614" y="1433181"/>
            <a:ext cx="838200" cy="83820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8873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8884"/>
            <a:ext cx="9589740" cy="2169221"/>
          </a:xfrm>
          <a:custGeom>
            <a:avLst/>
            <a:gdLst/>
            <a:ahLst/>
            <a:cxnLst/>
            <a:rect l="l" t="t" r="r" b="b"/>
            <a:pathLst>
              <a:path w="9589740" h="2135026">
                <a:moveTo>
                  <a:pt x="0" y="0"/>
                </a:moveTo>
                <a:lnTo>
                  <a:pt x="9589740" y="0"/>
                </a:lnTo>
                <a:lnTo>
                  <a:pt x="9589740" y="2135026"/>
                </a:lnTo>
                <a:lnTo>
                  <a:pt x="0" y="2135026"/>
                </a:lnTo>
                <a:lnTo>
                  <a:pt x="0" y="0"/>
                </a:lnTo>
                <a:close/>
              </a:path>
            </a:pathLst>
          </a:custGeom>
          <a:blipFill>
            <a:blip r:embed="rId2">
              <a:extLst>
                <a:ext uri="{96DAC541-7B7A-43D3-8B79-37D633B846F1}">
                  <asvg:svgBlip xmlns:asvg="http://schemas.microsoft.com/office/drawing/2016/SVG/main" r:embed="rId3"/>
                </a:ext>
              </a:extLst>
            </a:blip>
            <a:stretch>
              <a:fillRect t="-32754" b="-32754"/>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4"/>
              <a:stretch>
                <a:fillRect t="-80" r="-1" b="-82"/>
              </a:stretch>
            </a:blipFill>
          </p:spPr>
          <p:txBody>
            <a:bodyPr/>
            <a:lstStyle/>
            <a:p>
              <a:endParaRPr lang="en-US"/>
            </a:p>
          </p:txBody>
        </p:sp>
      </p:grpSp>
      <p:grpSp>
        <p:nvGrpSpPr>
          <p:cNvPr id="5" name="Group 5"/>
          <p:cNvGrpSpPr/>
          <p:nvPr/>
        </p:nvGrpSpPr>
        <p:grpSpPr>
          <a:xfrm>
            <a:off x="9981675" y="170861"/>
            <a:ext cx="4051852" cy="1261913"/>
            <a:chOff x="0" y="0"/>
            <a:chExt cx="4833987" cy="1682551"/>
          </a:xfrm>
        </p:grpSpPr>
        <p:sp>
          <p:nvSpPr>
            <p:cNvPr id="6" name="Freeform 6"/>
            <p:cNvSpPr/>
            <p:nvPr/>
          </p:nvSpPr>
          <p:spPr>
            <a:xfrm>
              <a:off x="16338" y="16891"/>
              <a:ext cx="4520596" cy="1498854"/>
            </a:xfrm>
            <a:custGeom>
              <a:avLst/>
              <a:gdLst/>
              <a:ahLst/>
              <a:cxnLst/>
              <a:rect l="l" t="t" r="r" b="b"/>
              <a:pathLst>
                <a:path w="4520596" h="1498854">
                  <a:moveTo>
                    <a:pt x="0" y="0"/>
                  </a:moveTo>
                  <a:lnTo>
                    <a:pt x="4520596" y="0"/>
                  </a:lnTo>
                  <a:lnTo>
                    <a:pt x="4520596" y="1498854"/>
                  </a:lnTo>
                  <a:lnTo>
                    <a:pt x="0" y="1498854"/>
                  </a:lnTo>
                  <a:close/>
                </a:path>
              </a:pathLst>
            </a:custGeom>
            <a:solidFill>
              <a:srgbClr val="3275C5"/>
            </a:solidFill>
          </p:spPr>
          <p:txBody>
            <a:bodyPr/>
            <a:lstStyle/>
            <a:p>
              <a:endParaRPr lang="en-US" dirty="0"/>
            </a:p>
          </p:txBody>
        </p:sp>
        <p:sp>
          <p:nvSpPr>
            <p:cNvPr id="7" name="Freeform 7"/>
            <p:cNvSpPr/>
            <p:nvPr/>
          </p:nvSpPr>
          <p:spPr>
            <a:xfrm>
              <a:off x="0" y="0"/>
              <a:ext cx="4553272" cy="1532636"/>
            </a:xfrm>
            <a:custGeom>
              <a:avLst/>
              <a:gdLst/>
              <a:ahLst/>
              <a:cxnLst/>
              <a:rect l="l" t="t" r="r" b="b"/>
              <a:pathLst>
                <a:path w="4553272" h="1532636">
                  <a:moveTo>
                    <a:pt x="16338" y="0"/>
                  </a:moveTo>
                  <a:lnTo>
                    <a:pt x="4536934" y="0"/>
                  </a:lnTo>
                  <a:cubicBezTo>
                    <a:pt x="4546024" y="0"/>
                    <a:pt x="4553272" y="7620"/>
                    <a:pt x="4553272" y="16891"/>
                  </a:cubicBezTo>
                  <a:lnTo>
                    <a:pt x="4553272" y="1515745"/>
                  </a:lnTo>
                  <a:cubicBezTo>
                    <a:pt x="4553272" y="1525143"/>
                    <a:pt x="4545902" y="1532636"/>
                    <a:pt x="4536934" y="1532636"/>
                  </a:cubicBezTo>
                  <a:lnTo>
                    <a:pt x="16338" y="1532636"/>
                  </a:lnTo>
                  <a:cubicBezTo>
                    <a:pt x="7248" y="1532636"/>
                    <a:pt x="0" y="1525016"/>
                    <a:pt x="0" y="1515745"/>
                  </a:cubicBezTo>
                  <a:lnTo>
                    <a:pt x="0" y="16891"/>
                  </a:lnTo>
                  <a:cubicBezTo>
                    <a:pt x="0" y="7620"/>
                    <a:pt x="7371" y="0"/>
                    <a:pt x="16338" y="0"/>
                  </a:cubicBezTo>
                  <a:moveTo>
                    <a:pt x="16338" y="33909"/>
                  </a:moveTo>
                  <a:lnTo>
                    <a:pt x="16338" y="16891"/>
                  </a:lnTo>
                  <a:lnTo>
                    <a:pt x="32799" y="16891"/>
                  </a:lnTo>
                  <a:lnTo>
                    <a:pt x="32799" y="1515745"/>
                  </a:lnTo>
                  <a:lnTo>
                    <a:pt x="16338" y="1515745"/>
                  </a:lnTo>
                  <a:lnTo>
                    <a:pt x="16338" y="1498854"/>
                  </a:lnTo>
                  <a:lnTo>
                    <a:pt x="4536934" y="1498854"/>
                  </a:lnTo>
                  <a:lnTo>
                    <a:pt x="4536934" y="1515745"/>
                  </a:lnTo>
                  <a:lnTo>
                    <a:pt x="4520596" y="1515745"/>
                  </a:lnTo>
                  <a:lnTo>
                    <a:pt x="4520596" y="16891"/>
                  </a:lnTo>
                  <a:lnTo>
                    <a:pt x="4536934" y="16891"/>
                  </a:lnTo>
                  <a:lnTo>
                    <a:pt x="4536934" y="33909"/>
                  </a:lnTo>
                  <a:lnTo>
                    <a:pt x="16338" y="33909"/>
                  </a:lnTo>
                  <a:close/>
                </a:path>
              </a:pathLst>
            </a:custGeom>
            <a:solidFill>
              <a:srgbClr val="4F81BD"/>
            </a:solidFill>
          </p:spPr>
          <p:txBody>
            <a:bodyPr/>
            <a:lstStyle/>
            <a:p>
              <a:endParaRPr lang="en-US"/>
            </a:p>
          </p:txBody>
        </p:sp>
        <p:sp>
          <p:nvSpPr>
            <p:cNvPr id="8" name="TextBox 8"/>
            <p:cNvSpPr txBox="1"/>
            <p:nvPr/>
          </p:nvSpPr>
          <p:spPr>
            <a:xfrm>
              <a:off x="280632" y="111744"/>
              <a:ext cx="4553355" cy="1570807"/>
            </a:xfrm>
            <a:prstGeom prst="rect">
              <a:avLst/>
            </a:prstGeom>
          </p:spPr>
          <p:txBody>
            <a:bodyPr lIns="50800" tIns="50800" rIns="50800" bIns="50800" rtlCol="0" anchor="ctr"/>
            <a:lstStyle/>
            <a:p>
              <a:pPr algn="l">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Link</a:t>
              </a:r>
              <a:r>
                <a:rPr lang="en-US" b="1" dirty="0">
                  <a:solidFill>
                    <a:schemeClr val="bg1"/>
                  </a:solidFill>
                  <a:latin typeface="Times New Roman" panose="02020603050405020304" pitchFamily="18" charset="0"/>
                  <a:ea typeface="Arial Bold"/>
                  <a:cs typeface="Times New Roman" panose="02020603050405020304" pitchFamily="18" charset="0"/>
                  <a:sym typeface="Arial Bold"/>
                  <a:hlinkClick r:id="rId5">
                    <a:extLst>
                      <a:ext uri="{A12FA001-AC4F-418D-AE19-62706E023703}">
                        <ahyp:hlinkClr xmlns:ahyp="http://schemas.microsoft.com/office/drawing/2018/hyperlinkcolor" val="tx"/>
                      </a:ext>
                    </a:extLst>
                  </a:hlinkClick>
                </a:rPr>
                <a:t>: http://10.120.138.56:8080/</a:t>
              </a:r>
              <a:r>
                <a:rPr lang="en-US" dirty="0">
                  <a:solidFill>
                    <a:schemeClr val="bg1"/>
                  </a:solidFill>
                  <a:latin typeface="Times New Roman" panose="02020603050405020304" pitchFamily="18" charset="0"/>
                  <a:ea typeface="Arial"/>
                  <a:cs typeface="Times New Roman" panose="02020603050405020304" pitchFamily="18" charset="0"/>
                  <a:sym typeface="Arial"/>
                  <a:hlinkClick r:id="rId5">
                    <a:extLst>
                      <a:ext uri="{A12FA001-AC4F-418D-AE19-62706E023703}">
                        <ahyp:hlinkClr xmlns:ahyp="http://schemas.microsoft.com/office/drawing/2018/hyperlinkcolor" val="tx"/>
                      </a:ext>
                    </a:extLst>
                  </a:hlinkClick>
                </a:rPr>
                <a:t>​</a:t>
              </a:r>
              <a:endParaRPr lang="en-US" dirty="0">
                <a:solidFill>
                  <a:schemeClr val="bg1"/>
                </a:solidFill>
                <a:latin typeface="Times New Roman" panose="02020603050405020304" pitchFamily="18" charset="0"/>
                <a:ea typeface="Arial"/>
                <a:cs typeface="Times New Roman" panose="02020603050405020304" pitchFamily="18" charset="0"/>
                <a:sym typeface="Arial"/>
              </a:endParaRPr>
            </a:p>
            <a:p>
              <a:pPr algn="l">
                <a:lnSpc>
                  <a:spcPts val="2160"/>
                </a:lnSpc>
              </a:pPr>
              <a:r>
                <a:rPr lang="en-US" b="1" dirty="0">
                  <a:solidFill>
                    <a:schemeClr val="bg1"/>
                  </a:solidFill>
                  <a:latin typeface="Times New Roman" panose="02020603050405020304" pitchFamily="18" charset="0"/>
                  <a:ea typeface="Arial Bold"/>
                  <a:cs typeface="Times New Roman" panose="02020603050405020304" pitchFamily="18" charset="0"/>
                  <a:sym typeface="Arial Bold"/>
                </a:rPr>
                <a:t>User: </a:t>
              </a:r>
              <a:r>
                <a:rPr lang="en-US" dirty="0">
                  <a:solidFill>
                    <a:schemeClr val="bg1"/>
                  </a:solidFill>
                  <a:latin typeface="Times New Roman" panose="02020603050405020304" pitchFamily="18" charset="0"/>
                  <a:ea typeface="Arial"/>
                  <a:cs typeface="Times New Roman" panose="02020603050405020304" pitchFamily="18" charset="0"/>
                  <a:sym typeface="Arial"/>
                </a:rPr>
                <a:t>DA_FETEK</a:t>
              </a:r>
            </a:p>
            <a:p>
              <a:pPr>
                <a:lnSpc>
                  <a:spcPts val="2160"/>
                </a:lnSpc>
              </a:pPr>
              <a:r>
                <a:rPr lang="en-US" b="1" dirty="0">
                  <a:solidFill>
                    <a:srgbClr val="FFFFFF"/>
                  </a:solidFill>
                  <a:latin typeface="Times New Roman" panose="02020603050405020304" pitchFamily="18" charset="0"/>
                  <a:ea typeface="Arial Bold"/>
                  <a:cs typeface="Times New Roman" panose="02020603050405020304" pitchFamily="18" charset="0"/>
                  <a:sym typeface="Arial Bold"/>
                </a:rPr>
                <a:t>Password: </a:t>
              </a:r>
              <a:r>
                <a:rPr lang="en-US" dirty="0">
                  <a:solidFill>
                    <a:srgbClr val="FFFFFF"/>
                  </a:solidFill>
                  <a:latin typeface="Times New Roman" panose="02020603050405020304" pitchFamily="18" charset="0"/>
                  <a:ea typeface="Arial"/>
                  <a:cs typeface="Times New Roman" panose="02020603050405020304" pitchFamily="18" charset="0"/>
                  <a:sym typeface="Arial"/>
                </a:rPr>
                <a:t>DA_FETEK</a:t>
              </a:r>
            </a:p>
            <a:p>
              <a:pPr algn="l">
                <a:lnSpc>
                  <a:spcPts val="2160"/>
                </a:lnSpc>
              </a:pPr>
              <a:endParaRPr lang="en-US" sz="1800" dirty="0">
                <a:solidFill>
                  <a:srgbClr val="FFFFFF"/>
                </a:solidFill>
                <a:latin typeface="Arial"/>
                <a:ea typeface="Arial"/>
                <a:cs typeface="Arial"/>
                <a:sym typeface="Arial"/>
              </a:endParaRPr>
            </a:p>
          </p:txBody>
        </p:sp>
      </p:grpSp>
      <p:sp>
        <p:nvSpPr>
          <p:cNvPr id="10" name="TextBox 10"/>
          <p:cNvSpPr txBox="1"/>
          <p:nvPr/>
        </p:nvSpPr>
        <p:spPr>
          <a:xfrm>
            <a:off x="391935" y="377722"/>
            <a:ext cx="8859999" cy="476250"/>
          </a:xfrm>
          <a:prstGeom prst="rect">
            <a:avLst/>
          </a:prstGeom>
        </p:spPr>
        <p:txBody>
          <a:bodyPr lIns="0" tIns="0" rIns="0" bIns="0" rtlCol="0" anchor="t">
            <a:spAutoFit/>
          </a:bodyPr>
          <a:lstStyle/>
          <a:p>
            <a:pPr algn="l">
              <a:lnSpc>
                <a:spcPts val="3840"/>
              </a:lnSpc>
            </a:pPr>
            <a:r>
              <a:rPr lang="en-US" sz="3200" b="1" dirty="0">
                <a:solidFill>
                  <a:srgbClr val="FFFFFF"/>
                </a:solidFill>
                <a:latin typeface="Muli Bold"/>
                <a:ea typeface="Muli Bold"/>
                <a:cs typeface="Muli Bold"/>
                <a:sym typeface="Muli Bold"/>
              </a:rPr>
              <a:t>VI. Demo </a:t>
            </a:r>
            <a:r>
              <a:rPr lang="en-US" sz="3200" b="1" dirty="0" err="1">
                <a:solidFill>
                  <a:srgbClr val="FFFFFF"/>
                </a:solidFill>
                <a:latin typeface="Muli Bold"/>
                <a:ea typeface="Muli Bold"/>
                <a:cs typeface="Muli Bold"/>
                <a:sym typeface="Muli Bold"/>
              </a:rPr>
              <a:t>trực</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quan</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hóa</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dữ</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liệu</a:t>
            </a:r>
            <a:r>
              <a:rPr lang="en-US" sz="3200" b="1" dirty="0">
                <a:solidFill>
                  <a:srgbClr val="FFFFFF"/>
                </a:solidFill>
                <a:latin typeface="Muli Bold"/>
                <a:ea typeface="Muli Bold"/>
                <a:cs typeface="Muli Bold"/>
                <a:sym typeface="Muli Bold"/>
              </a:rPr>
              <a:t> </a:t>
            </a:r>
            <a:r>
              <a:rPr lang="en-US" sz="3200" b="1" dirty="0" err="1">
                <a:solidFill>
                  <a:srgbClr val="FFFFFF"/>
                </a:solidFill>
                <a:latin typeface="Muli Bold"/>
                <a:ea typeface="Muli Bold"/>
                <a:cs typeface="Muli Bold"/>
                <a:sym typeface="Muli Bold"/>
              </a:rPr>
              <a:t>với</a:t>
            </a:r>
            <a:r>
              <a:rPr lang="en-US" sz="3200" b="1" dirty="0">
                <a:solidFill>
                  <a:srgbClr val="FFFFFF"/>
                </a:solidFill>
                <a:latin typeface="Muli Bold"/>
                <a:ea typeface="Muli Bold"/>
                <a:cs typeface="Muli Bold"/>
                <a:sym typeface="Muli Bold"/>
              </a:rPr>
              <a:t> Superset</a:t>
            </a:r>
          </a:p>
        </p:txBody>
      </p:sp>
      <p:sp>
        <p:nvSpPr>
          <p:cNvPr id="12" name="TextBox 11">
            <a:extLst>
              <a:ext uri="{FF2B5EF4-FFF2-40B4-BE49-F238E27FC236}">
                <a16:creationId xmlns:a16="http://schemas.microsoft.com/office/drawing/2014/main" id="{424C5906-5A97-9632-67D1-578FF47D6093}"/>
              </a:ext>
            </a:extLst>
          </p:cNvPr>
          <p:cNvSpPr txBox="1"/>
          <p:nvPr/>
        </p:nvSpPr>
        <p:spPr>
          <a:xfrm>
            <a:off x="913686" y="1838514"/>
            <a:ext cx="237566" cy="369332"/>
          </a:xfrm>
          <a:prstGeom prst="rect">
            <a:avLst/>
          </a:prstGeom>
          <a:noFill/>
        </p:spPr>
        <p:txBody>
          <a:bodyPr wrap="none" rtlCol="0">
            <a:spAutoFit/>
          </a:bodyPr>
          <a:lstStyle/>
          <a:p>
            <a:r>
              <a:rPr lang="en-US" dirty="0"/>
              <a:t> </a:t>
            </a:r>
            <a:endParaRPr lang="en-001" dirty="0"/>
          </a:p>
        </p:txBody>
      </p:sp>
      <p:sp>
        <p:nvSpPr>
          <p:cNvPr id="9" name="Freeform 4">
            <a:extLst>
              <a:ext uri="{FF2B5EF4-FFF2-40B4-BE49-F238E27FC236}">
                <a16:creationId xmlns:a16="http://schemas.microsoft.com/office/drawing/2014/main" id="{D99FEB95-6D2E-A379-450D-4F29E1D3CD64}"/>
              </a:ext>
            </a:extLst>
          </p:cNvPr>
          <p:cNvSpPr/>
          <p:nvPr/>
        </p:nvSpPr>
        <p:spPr>
          <a:xfrm>
            <a:off x="0" y="1838514"/>
            <a:ext cx="18288000" cy="8448486"/>
          </a:xfrm>
          <a:custGeom>
            <a:avLst/>
            <a:gdLst/>
            <a:ahLst/>
            <a:cxnLst/>
            <a:rect l="l" t="t" r="r" b="b"/>
            <a:pathLst>
              <a:path w="16684232" h="8342116">
                <a:moveTo>
                  <a:pt x="0" y="0"/>
                </a:moveTo>
                <a:lnTo>
                  <a:pt x="16684232" y="0"/>
                </a:lnTo>
                <a:lnTo>
                  <a:pt x="16684232" y="8342116"/>
                </a:lnTo>
                <a:lnTo>
                  <a:pt x="0" y="8342116"/>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39373233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3772" y="1506790"/>
            <a:ext cx="9227988" cy="7751510"/>
          </a:xfrm>
          <a:custGeom>
            <a:avLst/>
            <a:gdLst/>
            <a:ahLst/>
            <a:cxnLst/>
            <a:rect l="l" t="t" r="r" b="b"/>
            <a:pathLst>
              <a:path w="9227988" h="7751510">
                <a:moveTo>
                  <a:pt x="0" y="0"/>
                </a:moveTo>
                <a:lnTo>
                  <a:pt x="9227988" y="0"/>
                </a:lnTo>
                <a:lnTo>
                  <a:pt x="9227988" y="7751510"/>
                </a:lnTo>
                <a:lnTo>
                  <a:pt x="0" y="775151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3595604" y="313015"/>
            <a:ext cx="4306871" cy="1119786"/>
            <a:chOff x="0" y="0"/>
            <a:chExt cx="5742495" cy="1493048"/>
          </a:xfrm>
        </p:grpSpPr>
        <p:sp>
          <p:nvSpPr>
            <p:cNvPr id="4" name="Freeform 4"/>
            <p:cNvSpPr/>
            <p:nvPr/>
          </p:nvSpPr>
          <p:spPr>
            <a:xfrm>
              <a:off x="0" y="0"/>
              <a:ext cx="5742432" cy="1493012"/>
            </a:xfrm>
            <a:custGeom>
              <a:avLst/>
              <a:gdLst/>
              <a:ahLst/>
              <a:cxnLst/>
              <a:rect l="l" t="t" r="r" b="b"/>
              <a:pathLst>
                <a:path w="5742432" h="1493012">
                  <a:moveTo>
                    <a:pt x="0" y="0"/>
                  </a:moveTo>
                  <a:lnTo>
                    <a:pt x="5742432" y="0"/>
                  </a:lnTo>
                  <a:lnTo>
                    <a:pt x="5742432" y="1493012"/>
                  </a:lnTo>
                  <a:lnTo>
                    <a:pt x="0" y="1493012"/>
                  </a:lnTo>
                  <a:lnTo>
                    <a:pt x="0" y="0"/>
                  </a:lnTo>
                  <a:close/>
                </a:path>
              </a:pathLst>
            </a:custGeom>
            <a:blipFill>
              <a:blip r:embed="rId3"/>
              <a:stretch>
                <a:fillRect t="-80" r="-1" b="-82"/>
              </a:stretch>
            </a:blipFill>
          </p:spPr>
          <p:txBody>
            <a:bodyPr/>
            <a:lstStyle/>
            <a:p>
              <a:endParaRPr lang="en-US"/>
            </a:p>
          </p:txBody>
        </p:sp>
      </p:grpSp>
      <p:sp>
        <p:nvSpPr>
          <p:cNvPr id="5" name="Freeform 5"/>
          <p:cNvSpPr/>
          <p:nvPr/>
        </p:nvSpPr>
        <p:spPr>
          <a:xfrm>
            <a:off x="0" y="-1471883"/>
            <a:ext cx="11748853" cy="2615723"/>
          </a:xfrm>
          <a:custGeom>
            <a:avLst/>
            <a:gdLst/>
            <a:ahLst/>
            <a:cxnLst/>
            <a:rect l="l" t="t" r="r" b="b"/>
            <a:pathLst>
              <a:path w="11748853" h="2615723">
                <a:moveTo>
                  <a:pt x="0" y="0"/>
                </a:moveTo>
                <a:lnTo>
                  <a:pt x="11748853" y="0"/>
                </a:lnTo>
                <a:lnTo>
                  <a:pt x="11748853" y="2615723"/>
                </a:lnTo>
                <a:lnTo>
                  <a:pt x="0" y="2615723"/>
                </a:lnTo>
                <a:lnTo>
                  <a:pt x="0" y="0"/>
                </a:lnTo>
                <a:close/>
              </a:path>
            </a:pathLst>
          </a:custGeom>
          <a:blipFill>
            <a:blip r:embed="rId4">
              <a:extLst>
                <a:ext uri="{96DAC541-7B7A-43D3-8B79-37D633B846F1}">
                  <asvg:svgBlip xmlns:asvg="http://schemas.microsoft.com/office/drawing/2016/SVG/main" r:embed="rId5"/>
                </a:ext>
              </a:extLst>
            </a:blip>
            <a:stretch>
              <a:fillRect t="-32754" b="-32754"/>
            </a:stretch>
          </a:blipFill>
        </p:spPr>
        <p:txBody>
          <a:bodyPr/>
          <a:lstStyle/>
          <a:p>
            <a:endParaRPr lang="en-US"/>
          </a:p>
        </p:txBody>
      </p:sp>
      <p:sp>
        <p:nvSpPr>
          <p:cNvPr id="6" name="TextBox 6"/>
          <p:cNvSpPr txBox="1"/>
          <p:nvPr/>
        </p:nvSpPr>
        <p:spPr>
          <a:xfrm>
            <a:off x="391935" y="377722"/>
            <a:ext cx="11182088" cy="476250"/>
          </a:xfrm>
          <a:prstGeom prst="rect">
            <a:avLst/>
          </a:prstGeom>
        </p:spPr>
        <p:txBody>
          <a:bodyPr lIns="0" tIns="0" rIns="0" bIns="0" rtlCol="0" anchor="t">
            <a:spAutoFit/>
          </a:bodyPr>
          <a:lstStyle/>
          <a:p>
            <a:pPr algn="l">
              <a:lnSpc>
                <a:spcPts val="3840"/>
              </a:lnSpc>
            </a:pPr>
            <a:r>
              <a:rPr lang="en-US" sz="3200" b="1">
                <a:solidFill>
                  <a:srgbClr val="FFFFFF"/>
                </a:solidFill>
                <a:latin typeface="Muli Bold"/>
                <a:ea typeface="Muli Bold"/>
                <a:cs typeface="Muli Bold"/>
                <a:sym typeface="Muli Bold"/>
              </a:rPr>
              <a:t>VI. Demo trực quan hóa dữ liệu với Superset - Databases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flipV="1">
            <a:off x="11351324" y="2398023"/>
            <a:ext cx="10522735" cy="5490954"/>
          </a:xfrm>
          <a:custGeom>
            <a:avLst/>
            <a:gdLst/>
            <a:ahLst/>
            <a:cxnLst/>
            <a:rect l="l" t="t" r="r" b="b"/>
            <a:pathLst>
              <a:path w="10522735" h="5490954">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11" r="-11"/>
            </a:stretch>
          </a:blipFill>
        </p:spPr>
        <p:txBody>
          <a:bodyPr/>
          <a:lstStyle/>
          <a:p>
            <a:endParaRPr lang="en-US"/>
          </a:p>
        </p:txBody>
      </p:sp>
      <p:grpSp>
        <p:nvGrpSpPr>
          <p:cNvPr id="3" name="Group 3"/>
          <p:cNvGrpSpPr/>
          <p:nvPr/>
        </p:nvGrpSpPr>
        <p:grpSpPr>
          <a:xfrm>
            <a:off x="-4262586" y="-573763"/>
            <a:ext cx="11434572" cy="11434477"/>
            <a:chOff x="0" y="0"/>
            <a:chExt cx="15246096" cy="15245969"/>
          </a:xfrm>
        </p:grpSpPr>
        <p:sp>
          <p:nvSpPr>
            <p:cNvPr id="4" name="Freeform 4"/>
            <p:cNvSpPr/>
            <p:nvPr/>
          </p:nvSpPr>
          <p:spPr>
            <a:xfrm>
              <a:off x="0" y="0"/>
              <a:ext cx="15246096" cy="15245969"/>
            </a:xfrm>
            <a:custGeom>
              <a:avLst/>
              <a:gdLst/>
              <a:ahLst/>
              <a:cxnLst/>
              <a:rect l="l" t="t" r="r" b="b"/>
              <a:pathLst>
                <a:path w="15246096" h="15245969">
                  <a:moveTo>
                    <a:pt x="15246096" y="7623048"/>
                  </a:moveTo>
                  <a:cubicBezTo>
                    <a:pt x="15246096" y="11832971"/>
                    <a:pt x="11833098" y="15245969"/>
                    <a:pt x="7623048" y="15245969"/>
                  </a:cubicBezTo>
                  <a:cubicBezTo>
                    <a:pt x="3412998" y="15245969"/>
                    <a:pt x="0" y="11832971"/>
                    <a:pt x="0" y="7623048"/>
                  </a:cubicBezTo>
                  <a:cubicBezTo>
                    <a:pt x="0" y="3412998"/>
                    <a:pt x="3412998" y="0"/>
                    <a:pt x="7623048" y="0"/>
                  </a:cubicBezTo>
                  <a:cubicBezTo>
                    <a:pt x="11833098" y="0"/>
                    <a:pt x="15246096" y="3412998"/>
                    <a:pt x="15246096" y="7623048"/>
                  </a:cubicBezTo>
                  <a:close/>
                </a:path>
              </a:pathLst>
            </a:custGeom>
            <a:blipFill>
              <a:blip r:embed="rId4"/>
              <a:stretch>
                <a:fillRect l="-39999" r="-39999"/>
              </a:stretch>
            </a:blipFill>
          </p:spPr>
          <p:txBody>
            <a:bodyPr/>
            <a:lstStyle/>
            <a:p>
              <a:endParaRPr lang="en-US"/>
            </a:p>
          </p:txBody>
        </p:sp>
      </p:grpSp>
      <p:sp>
        <p:nvSpPr>
          <p:cNvPr id="5" name="Freeform 5"/>
          <p:cNvSpPr/>
          <p:nvPr/>
        </p:nvSpPr>
        <p:spPr>
          <a:xfrm>
            <a:off x="3875583" y="4940839"/>
            <a:ext cx="5114123" cy="5114123"/>
          </a:xfrm>
          <a:custGeom>
            <a:avLst/>
            <a:gdLst/>
            <a:ahLst/>
            <a:cxnLst/>
            <a:rect l="l" t="t" r="r" b="b"/>
            <a:pathLst>
              <a:path w="5114123" h="5114123">
                <a:moveTo>
                  <a:pt x="0" y="0"/>
                </a:moveTo>
                <a:lnTo>
                  <a:pt x="5114123" y="0"/>
                </a:lnTo>
                <a:lnTo>
                  <a:pt x="5114123" y="5114123"/>
                </a:lnTo>
                <a:lnTo>
                  <a:pt x="0" y="5114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4028485" y="5101544"/>
            <a:ext cx="4792694" cy="4792694"/>
            <a:chOff x="0" y="0"/>
            <a:chExt cx="6390259" cy="6390259"/>
          </a:xfrm>
        </p:grpSpPr>
        <p:sp>
          <p:nvSpPr>
            <p:cNvPr id="7" name="Freeform 7"/>
            <p:cNvSpPr/>
            <p:nvPr/>
          </p:nvSpPr>
          <p:spPr>
            <a:xfrm>
              <a:off x="0" y="0"/>
              <a:ext cx="6390259" cy="6390259"/>
            </a:xfrm>
            <a:custGeom>
              <a:avLst/>
              <a:gdLst/>
              <a:ahLst/>
              <a:cxnLst/>
              <a:rect l="l" t="t" r="r" b="b"/>
              <a:pathLst>
                <a:path w="6390259" h="6390259">
                  <a:moveTo>
                    <a:pt x="6390259" y="3195193"/>
                  </a:moveTo>
                  <a:cubicBezTo>
                    <a:pt x="6390259" y="4959731"/>
                    <a:pt x="4959731" y="6390259"/>
                    <a:pt x="3195066" y="6390259"/>
                  </a:cubicBezTo>
                  <a:cubicBezTo>
                    <a:pt x="1430401" y="6390259"/>
                    <a:pt x="0" y="4959731"/>
                    <a:pt x="0" y="3195193"/>
                  </a:cubicBezTo>
                  <a:cubicBezTo>
                    <a:pt x="0" y="1430655"/>
                    <a:pt x="1430528" y="0"/>
                    <a:pt x="3195193" y="0"/>
                  </a:cubicBezTo>
                  <a:cubicBezTo>
                    <a:pt x="4959858" y="0"/>
                    <a:pt x="6390259" y="1430528"/>
                    <a:pt x="6390259" y="3195193"/>
                  </a:cubicBezTo>
                  <a:close/>
                </a:path>
              </a:pathLst>
            </a:custGeom>
            <a:blipFill>
              <a:blip r:embed="rId7"/>
              <a:stretch>
                <a:fillRect l="-24925" r="-24925"/>
              </a:stretch>
            </a:blipFill>
          </p:spPr>
          <p:txBody>
            <a:bodyPr/>
            <a:lstStyle/>
            <a:p>
              <a:endParaRPr lang="en-US"/>
            </a:p>
          </p:txBody>
        </p:sp>
      </p:grpSp>
      <p:sp>
        <p:nvSpPr>
          <p:cNvPr id="8" name="TextBox 8"/>
          <p:cNvSpPr txBox="1"/>
          <p:nvPr/>
        </p:nvSpPr>
        <p:spPr>
          <a:xfrm>
            <a:off x="8596420" y="3616091"/>
            <a:ext cx="7004506" cy="2056719"/>
          </a:xfrm>
          <a:prstGeom prst="rect">
            <a:avLst/>
          </a:prstGeom>
        </p:spPr>
        <p:txBody>
          <a:bodyPr lIns="0" tIns="0" rIns="0" bIns="0" rtlCol="0" anchor="t">
            <a:spAutoFit/>
          </a:bodyPr>
          <a:lstStyle/>
          <a:p>
            <a:pPr algn="l">
              <a:lnSpc>
                <a:spcPts val="15260"/>
              </a:lnSpc>
            </a:pPr>
            <a:r>
              <a:rPr lang="en-US" sz="10899" b="1">
                <a:solidFill>
                  <a:srgbClr val="3275C5"/>
                </a:solidFill>
                <a:latin typeface="Muli Bold"/>
                <a:ea typeface="Muli Bold"/>
                <a:cs typeface="Muli Bold"/>
                <a:sym typeface="Muli Bold"/>
              </a:rPr>
              <a:t>THANK</a:t>
            </a:r>
          </a:p>
        </p:txBody>
      </p:sp>
      <p:sp>
        <p:nvSpPr>
          <p:cNvPr id="9" name="TextBox 9"/>
          <p:cNvSpPr txBox="1"/>
          <p:nvPr/>
        </p:nvSpPr>
        <p:spPr>
          <a:xfrm>
            <a:off x="13705037" y="3587516"/>
            <a:ext cx="3135621" cy="2086676"/>
          </a:xfrm>
          <a:prstGeom prst="rect">
            <a:avLst/>
          </a:prstGeom>
        </p:spPr>
        <p:txBody>
          <a:bodyPr lIns="0" tIns="0" rIns="0" bIns="0" rtlCol="0" anchor="t">
            <a:spAutoFit/>
          </a:bodyPr>
          <a:lstStyle/>
          <a:p>
            <a:pPr algn="l">
              <a:lnSpc>
                <a:spcPts val="15309"/>
              </a:lnSpc>
            </a:pPr>
            <a:r>
              <a:rPr lang="en-US" sz="10935" b="1" spc="42">
                <a:solidFill>
                  <a:srgbClr val="56AAF0"/>
                </a:solidFill>
                <a:latin typeface="Muli Bold"/>
                <a:ea typeface="Muli Bold"/>
                <a:cs typeface="Muli Bold"/>
                <a:sym typeface="Muli Bold"/>
              </a:rPr>
              <a:t>YOU</a:t>
            </a:r>
          </a:p>
        </p:txBody>
      </p:sp>
      <p:sp>
        <p:nvSpPr>
          <p:cNvPr id="10" name="Freeform 10"/>
          <p:cNvSpPr/>
          <p:nvPr/>
        </p:nvSpPr>
        <p:spPr>
          <a:xfrm>
            <a:off x="8596420" y="3115200"/>
            <a:ext cx="1640786" cy="900941"/>
          </a:xfrm>
          <a:custGeom>
            <a:avLst/>
            <a:gdLst/>
            <a:ahLst/>
            <a:cxnLst/>
            <a:rect l="l" t="t" r="r" b="b"/>
            <a:pathLst>
              <a:path w="1640786" h="900941">
                <a:moveTo>
                  <a:pt x="0" y="0"/>
                </a:moveTo>
                <a:lnTo>
                  <a:pt x="1640786" y="0"/>
                </a:lnTo>
                <a:lnTo>
                  <a:pt x="1640786" y="900941"/>
                </a:lnTo>
                <a:lnTo>
                  <a:pt x="0" y="900941"/>
                </a:lnTo>
                <a:lnTo>
                  <a:pt x="0" y="0"/>
                </a:lnTo>
                <a:close/>
              </a:path>
            </a:pathLst>
          </a:custGeom>
          <a:blipFill>
            <a:blip r:embed="rId8">
              <a:extLst>
                <a:ext uri="{96DAC541-7B7A-43D3-8B79-37D633B846F1}">
                  <asvg:svgBlip xmlns:asvg="http://schemas.microsoft.com/office/drawing/2016/SVG/main" r:embed="rId9"/>
                </a:ext>
              </a:extLst>
            </a:blip>
            <a:stretch>
              <a:fillRect t="-3" b="-3"/>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23185" y="-2573255"/>
            <a:ext cx="5246370" cy="524637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alpha val="29804"/>
              </a:srgbClr>
            </a:solidFill>
          </p:spPr>
          <p:txBody>
            <a:bodyPr/>
            <a:lstStyle/>
            <a:p>
              <a:endParaRPr lang="en-US"/>
            </a:p>
          </p:txBody>
        </p:sp>
      </p:grpSp>
      <p:sp>
        <p:nvSpPr>
          <p:cNvPr id="4" name="AutoShape 4"/>
          <p:cNvSpPr/>
          <p:nvPr/>
        </p:nvSpPr>
        <p:spPr>
          <a:xfrm>
            <a:off x="1549662" y="1518275"/>
            <a:ext cx="6616285" cy="1154840"/>
          </a:xfrm>
          <a:prstGeom prst="rect">
            <a:avLst/>
          </a:prstGeom>
          <a:solidFill>
            <a:srgbClr val="3275C5"/>
          </a:solidFill>
        </p:spPr>
        <p:txBody>
          <a:bodyPr/>
          <a:lstStyle/>
          <a:p>
            <a:endParaRPr lang="en-US"/>
          </a:p>
        </p:txBody>
      </p:sp>
      <p:sp>
        <p:nvSpPr>
          <p:cNvPr id="5" name="AutoShape 5"/>
          <p:cNvSpPr/>
          <p:nvPr/>
        </p:nvSpPr>
        <p:spPr>
          <a:xfrm>
            <a:off x="1408867" y="1028700"/>
            <a:ext cx="10908417" cy="0"/>
          </a:xfrm>
          <a:prstGeom prst="line">
            <a:avLst/>
          </a:prstGeom>
          <a:ln w="19050" cap="rnd">
            <a:solidFill>
              <a:srgbClr val="4C647A"/>
            </a:solidFill>
            <a:prstDash val="solid"/>
            <a:headEnd type="none" w="sm" len="sm"/>
            <a:tailEnd type="none" w="sm" len="sm"/>
          </a:ln>
        </p:spPr>
        <p:txBody>
          <a:bodyPr/>
          <a:lstStyle/>
          <a:p>
            <a:endParaRPr lang="en-US"/>
          </a:p>
        </p:txBody>
      </p:sp>
      <p:sp>
        <p:nvSpPr>
          <p:cNvPr id="6" name="Freeform 6"/>
          <p:cNvSpPr/>
          <p:nvPr/>
        </p:nvSpPr>
        <p:spPr>
          <a:xfrm>
            <a:off x="1408867" y="884410"/>
            <a:ext cx="1326457" cy="331614"/>
          </a:xfrm>
          <a:custGeom>
            <a:avLst/>
            <a:gdLst/>
            <a:ahLst/>
            <a:cxnLst/>
            <a:rect l="l" t="t" r="r" b="b"/>
            <a:pathLst>
              <a:path w="1326457" h="331614">
                <a:moveTo>
                  <a:pt x="0" y="0"/>
                </a:moveTo>
                <a:lnTo>
                  <a:pt x="1326457" y="0"/>
                </a:lnTo>
                <a:lnTo>
                  <a:pt x="1326457" y="331615"/>
                </a:lnTo>
                <a:lnTo>
                  <a:pt x="0" y="33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3617448" y="5621680"/>
            <a:ext cx="3854306" cy="4114800"/>
            <a:chOff x="0" y="0"/>
            <a:chExt cx="1015126" cy="1083733"/>
          </a:xfrm>
        </p:grpSpPr>
        <p:sp>
          <p:nvSpPr>
            <p:cNvPr id="8" name="Freeform 8"/>
            <p:cNvSpPr/>
            <p:nvPr/>
          </p:nvSpPr>
          <p:spPr>
            <a:xfrm>
              <a:off x="0" y="0"/>
              <a:ext cx="1015126" cy="1083733"/>
            </a:xfrm>
            <a:custGeom>
              <a:avLst/>
              <a:gdLst/>
              <a:ahLst/>
              <a:cxnLst/>
              <a:rect l="l" t="t" r="r" b="b"/>
              <a:pathLst>
                <a:path w="1015126" h="1083733">
                  <a:moveTo>
                    <a:pt x="26112" y="0"/>
                  </a:moveTo>
                  <a:lnTo>
                    <a:pt x="989013" y="0"/>
                  </a:lnTo>
                  <a:cubicBezTo>
                    <a:pt x="1003435" y="0"/>
                    <a:pt x="1015126" y="11691"/>
                    <a:pt x="1015126" y="26112"/>
                  </a:cubicBezTo>
                  <a:lnTo>
                    <a:pt x="1015126" y="1057621"/>
                  </a:lnTo>
                  <a:cubicBezTo>
                    <a:pt x="1015126" y="1064546"/>
                    <a:pt x="1012375" y="1071188"/>
                    <a:pt x="1007478" y="1076085"/>
                  </a:cubicBezTo>
                  <a:cubicBezTo>
                    <a:pt x="1002581" y="1080982"/>
                    <a:pt x="995939" y="1083733"/>
                    <a:pt x="989013" y="1083733"/>
                  </a:cubicBezTo>
                  <a:lnTo>
                    <a:pt x="26112" y="1083733"/>
                  </a:lnTo>
                  <a:cubicBezTo>
                    <a:pt x="11691" y="1083733"/>
                    <a:pt x="0" y="1072043"/>
                    <a:pt x="0" y="1057621"/>
                  </a:cubicBezTo>
                  <a:lnTo>
                    <a:pt x="0" y="26112"/>
                  </a:lnTo>
                  <a:cubicBezTo>
                    <a:pt x="0" y="11691"/>
                    <a:pt x="11691" y="0"/>
                    <a:pt x="26112" y="0"/>
                  </a:cubicBezTo>
                  <a:close/>
                </a:path>
              </a:pathLst>
            </a:custGeom>
            <a:solidFill>
              <a:srgbClr val="FFFFFF"/>
            </a:solidFill>
            <a:ln w="47625" cap="sq">
              <a:solidFill>
                <a:srgbClr val="3275C5"/>
              </a:solidFill>
              <a:prstDash val="solid"/>
              <a:miter/>
            </a:ln>
          </p:spPr>
          <p:txBody>
            <a:bodyPr/>
            <a:lstStyle/>
            <a:p>
              <a:endParaRPr lang="en-US"/>
            </a:p>
          </p:txBody>
        </p:sp>
        <p:sp>
          <p:nvSpPr>
            <p:cNvPr id="9" name="TextBox 9"/>
            <p:cNvSpPr txBox="1"/>
            <p:nvPr/>
          </p:nvSpPr>
          <p:spPr>
            <a:xfrm>
              <a:off x="0" y="-57150"/>
              <a:ext cx="1015126" cy="1140883"/>
            </a:xfrm>
            <a:prstGeom prst="rect">
              <a:avLst/>
            </a:prstGeom>
          </p:spPr>
          <p:txBody>
            <a:bodyPr lIns="50800" tIns="50800" rIns="50800" bIns="50800" rtlCol="0" anchor="ctr"/>
            <a:lstStyle/>
            <a:p>
              <a:pPr algn="ctr">
                <a:lnSpc>
                  <a:spcPts val="3919"/>
                </a:lnSpc>
              </a:pPr>
              <a:r>
                <a:rPr lang="en-US" sz="2799" b="1">
                  <a:solidFill>
                    <a:srgbClr val="000000"/>
                  </a:solidFill>
                  <a:latin typeface="Muli Bold"/>
                  <a:ea typeface="Muli Bold"/>
                  <a:cs typeface="Muli Bold"/>
                  <a:sym typeface="Muli Bold"/>
                </a:rPr>
                <a:t>  </a:t>
              </a:r>
            </a:p>
          </p:txBody>
        </p:sp>
      </p:grpSp>
      <p:grpSp>
        <p:nvGrpSpPr>
          <p:cNvPr id="10" name="Group 10"/>
          <p:cNvGrpSpPr/>
          <p:nvPr/>
        </p:nvGrpSpPr>
        <p:grpSpPr>
          <a:xfrm>
            <a:off x="4205414" y="5143500"/>
            <a:ext cx="2646692" cy="918963"/>
            <a:chOff x="0" y="0"/>
            <a:chExt cx="697071" cy="242031"/>
          </a:xfrm>
        </p:grpSpPr>
        <p:sp>
          <p:nvSpPr>
            <p:cNvPr id="11" name="Freeform 11"/>
            <p:cNvSpPr/>
            <p:nvPr/>
          </p:nvSpPr>
          <p:spPr>
            <a:xfrm>
              <a:off x="0" y="0"/>
              <a:ext cx="697071" cy="242031"/>
            </a:xfrm>
            <a:custGeom>
              <a:avLst/>
              <a:gdLst/>
              <a:ahLst/>
              <a:cxnLst/>
              <a:rect l="l" t="t" r="r" b="b"/>
              <a:pathLst>
                <a:path w="697071" h="242031">
                  <a:moveTo>
                    <a:pt x="49727" y="0"/>
                  </a:moveTo>
                  <a:lnTo>
                    <a:pt x="647344" y="0"/>
                  </a:lnTo>
                  <a:cubicBezTo>
                    <a:pt x="674807" y="0"/>
                    <a:pt x="697071" y="22264"/>
                    <a:pt x="697071" y="49727"/>
                  </a:cubicBezTo>
                  <a:lnTo>
                    <a:pt x="697071" y="192304"/>
                  </a:lnTo>
                  <a:cubicBezTo>
                    <a:pt x="697071" y="205493"/>
                    <a:pt x="691832" y="218141"/>
                    <a:pt x="682506" y="227467"/>
                  </a:cubicBezTo>
                  <a:cubicBezTo>
                    <a:pt x="673181" y="236792"/>
                    <a:pt x="660532" y="242031"/>
                    <a:pt x="647344" y="242031"/>
                  </a:cubicBezTo>
                  <a:lnTo>
                    <a:pt x="49727" y="242031"/>
                  </a:lnTo>
                  <a:cubicBezTo>
                    <a:pt x="36539" y="242031"/>
                    <a:pt x="23890" y="236792"/>
                    <a:pt x="14565" y="227467"/>
                  </a:cubicBezTo>
                  <a:cubicBezTo>
                    <a:pt x="5239" y="218141"/>
                    <a:pt x="0" y="205493"/>
                    <a:pt x="0" y="192304"/>
                  </a:cubicBezTo>
                  <a:lnTo>
                    <a:pt x="0" y="49727"/>
                  </a:lnTo>
                  <a:cubicBezTo>
                    <a:pt x="0" y="36539"/>
                    <a:pt x="5239" y="23890"/>
                    <a:pt x="14565" y="14565"/>
                  </a:cubicBezTo>
                  <a:cubicBezTo>
                    <a:pt x="23890" y="5239"/>
                    <a:pt x="36539" y="0"/>
                    <a:pt x="49727" y="0"/>
                  </a:cubicBezTo>
                  <a:close/>
                </a:path>
              </a:pathLst>
            </a:custGeom>
            <a:solidFill>
              <a:srgbClr val="FCFEFF"/>
            </a:solidFill>
          </p:spPr>
          <p:txBody>
            <a:bodyPr/>
            <a:lstStyle/>
            <a:p>
              <a:endParaRPr lang="en-US"/>
            </a:p>
          </p:txBody>
        </p:sp>
        <p:sp>
          <p:nvSpPr>
            <p:cNvPr id="12" name="TextBox 12"/>
            <p:cNvSpPr txBox="1"/>
            <p:nvPr/>
          </p:nvSpPr>
          <p:spPr>
            <a:xfrm>
              <a:off x="0" y="-19050"/>
              <a:ext cx="697071" cy="261081"/>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1928083" y="1815146"/>
            <a:ext cx="5859444" cy="627772"/>
          </a:xfrm>
          <a:prstGeom prst="rect">
            <a:avLst/>
          </a:prstGeom>
        </p:spPr>
        <p:txBody>
          <a:bodyPr lIns="0" tIns="0" rIns="0" bIns="0" rtlCol="0" anchor="t">
            <a:spAutoFit/>
          </a:bodyPr>
          <a:lstStyle/>
          <a:p>
            <a:pPr algn="l">
              <a:lnSpc>
                <a:spcPts val="4563"/>
              </a:lnSpc>
            </a:pPr>
            <a:r>
              <a:rPr lang="en-US" sz="4609" b="1" spc="-437" dirty="0">
                <a:solidFill>
                  <a:srgbClr val="FFFFFF"/>
                </a:solidFill>
                <a:latin typeface="Arimo Bold"/>
                <a:ea typeface="Arimo Bold"/>
                <a:cs typeface="Arimo Bold"/>
                <a:sym typeface="Arimo Bold"/>
              </a:rPr>
              <a:t>I. TỔNG QUAN YÊU CẦU</a:t>
            </a:r>
          </a:p>
        </p:txBody>
      </p:sp>
      <p:sp>
        <p:nvSpPr>
          <p:cNvPr id="14" name="TextBox 14"/>
          <p:cNvSpPr txBox="1"/>
          <p:nvPr/>
        </p:nvSpPr>
        <p:spPr>
          <a:xfrm>
            <a:off x="5599798" y="3974200"/>
            <a:ext cx="2146089" cy="478789"/>
          </a:xfrm>
          <a:prstGeom prst="rect">
            <a:avLst/>
          </a:prstGeom>
        </p:spPr>
        <p:txBody>
          <a:bodyPr lIns="0" tIns="0" rIns="0" bIns="0" rtlCol="0" anchor="t">
            <a:spAutoFit/>
          </a:bodyPr>
          <a:lstStyle/>
          <a:p>
            <a:pPr algn="l">
              <a:lnSpc>
                <a:spcPts val="3629"/>
              </a:lnSpc>
            </a:pPr>
            <a:r>
              <a:rPr lang="en-US" sz="3666" b="1" spc="-348">
                <a:solidFill>
                  <a:srgbClr val="4C647A"/>
                </a:solidFill>
                <a:latin typeface="Montserrat Bold"/>
                <a:ea typeface="Montserrat Bold"/>
                <a:cs typeface="Montserrat Bold"/>
                <a:sym typeface="Montserrat Bold"/>
              </a:rPr>
              <a:t>CHỈ SỐ</a:t>
            </a:r>
          </a:p>
        </p:txBody>
      </p:sp>
      <p:sp>
        <p:nvSpPr>
          <p:cNvPr id="15" name="TextBox 15"/>
          <p:cNvSpPr txBox="1"/>
          <p:nvPr/>
        </p:nvSpPr>
        <p:spPr>
          <a:xfrm>
            <a:off x="3311633" y="3635199"/>
            <a:ext cx="2526289" cy="1015251"/>
          </a:xfrm>
          <a:prstGeom prst="rect">
            <a:avLst/>
          </a:prstGeom>
        </p:spPr>
        <p:txBody>
          <a:bodyPr lIns="0" tIns="0" rIns="0" bIns="0" rtlCol="0" anchor="t">
            <a:spAutoFit/>
          </a:bodyPr>
          <a:lstStyle/>
          <a:p>
            <a:pPr algn="ctr">
              <a:lnSpc>
                <a:spcPts val="7632"/>
              </a:lnSpc>
            </a:pPr>
            <a:r>
              <a:rPr lang="en-US" sz="7709" b="1" spc="-131" dirty="0">
                <a:solidFill>
                  <a:srgbClr val="3275C5"/>
                </a:solidFill>
                <a:latin typeface="Montserrat Bold"/>
                <a:ea typeface="Montserrat Bold"/>
                <a:cs typeface="Montserrat Bold"/>
                <a:sym typeface="Montserrat Bold"/>
              </a:rPr>
              <a:t>559</a:t>
            </a:r>
          </a:p>
        </p:txBody>
      </p:sp>
      <p:sp>
        <p:nvSpPr>
          <p:cNvPr id="16" name="TextBox 16"/>
          <p:cNvSpPr txBox="1"/>
          <p:nvPr/>
        </p:nvSpPr>
        <p:spPr>
          <a:xfrm>
            <a:off x="12230228" y="3793950"/>
            <a:ext cx="4361515" cy="480696"/>
          </a:xfrm>
          <a:prstGeom prst="rect">
            <a:avLst/>
          </a:prstGeom>
        </p:spPr>
        <p:txBody>
          <a:bodyPr lIns="0" tIns="0" rIns="0" bIns="0" rtlCol="0" anchor="t">
            <a:spAutoFit/>
          </a:bodyPr>
          <a:lstStyle/>
          <a:p>
            <a:pPr algn="l">
              <a:lnSpc>
                <a:spcPts val="3637"/>
              </a:lnSpc>
            </a:pPr>
            <a:r>
              <a:rPr lang="en-US" sz="3674" b="1" spc="-349">
                <a:solidFill>
                  <a:srgbClr val="4C647A"/>
                </a:solidFill>
                <a:latin typeface="Montserrat Bold"/>
                <a:ea typeface="Montserrat Bold"/>
                <a:cs typeface="Montserrat Bold"/>
                <a:sym typeface="Montserrat Bold"/>
              </a:rPr>
              <a:t>BÁO CÁO</a:t>
            </a:r>
          </a:p>
        </p:txBody>
      </p:sp>
      <p:sp>
        <p:nvSpPr>
          <p:cNvPr id="17" name="TextBox 17"/>
          <p:cNvSpPr txBox="1"/>
          <p:nvPr/>
        </p:nvSpPr>
        <p:spPr>
          <a:xfrm>
            <a:off x="9998043" y="3465108"/>
            <a:ext cx="2464483" cy="975395"/>
          </a:xfrm>
          <a:prstGeom prst="rect">
            <a:avLst/>
          </a:prstGeom>
        </p:spPr>
        <p:txBody>
          <a:bodyPr lIns="0" tIns="0" rIns="0" bIns="0" rtlCol="0" anchor="t">
            <a:spAutoFit/>
          </a:bodyPr>
          <a:lstStyle/>
          <a:p>
            <a:pPr algn="ctr">
              <a:lnSpc>
                <a:spcPts val="7636"/>
              </a:lnSpc>
            </a:pPr>
            <a:r>
              <a:rPr lang="en-US" sz="7713" b="1" spc="-131" dirty="0">
                <a:solidFill>
                  <a:srgbClr val="3275C5"/>
                </a:solidFill>
                <a:latin typeface="Montserrat Bold"/>
                <a:ea typeface="Montserrat Bold"/>
                <a:cs typeface="Montserrat Bold"/>
                <a:sym typeface="Montserrat Bold"/>
              </a:rPr>
              <a:t>60</a:t>
            </a:r>
          </a:p>
        </p:txBody>
      </p:sp>
      <p:sp>
        <p:nvSpPr>
          <p:cNvPr id="18" name="TextBox 18"/>
          <p:cNvSpPr txBox="1"/>
          <p:nvPr/>
        </p:nvSpPr>
        <p:spPr>
          <a:xfrm>
            <a:off x="4549201" y="5426393"/>
            <a:ext cx="2897055" cy="454707"/>
          </a:xfrm>
          <a:prstGeom prst="rect">
            <a:avLst/>
          </a:prstGeom>
        </p:spPr>
        <p:txBody>
          <a:bodyPr lIns="0" tIns="0" rIns="0" bIns="0" rtlCol="0" anchor="t">
            <a:spAutoFit/>
          </a:bodyPr>
          <a:lstStyle/>
          <a:p>
            <a:pPr algn="l">
              <a:lnSpc>
                <a:spcPts val="3443"/>
              </a:lnSpc>
            </a:pPr>
            <a:r>
              <a:rPr lang="en-US" sz="3477" b="1" spc="-330">
                <a:solidFill>
                  <a:srgbClr val="3275C5"/>
                </a:solidFill>
                <a:latin typeface="Montserrat Bold"/>
                <a:ea typeface="Montserrat Bold"/>
                <a:cs typeface="Montserrat Bold"/>
                <a:sym typeface="Montserrat Bold"/>
              </a:rPr>
              <a:t>MỤC TIÊU</a:t>
            </a:r>
          </a:p>
        </p:txBody>
      </p:sp>
      <p:sp>
        <p:nvSpPr>
          <p:cNvPr id="19" name="TextBox 19"/>
          <p:cNvSpPr txBox="1"/>
          <p:nvPr/>
        </p:nvSpPr>
        <p:spPr>
          <a:xfrm>
            <a:off x="4076159" y="6062463"/>
            <a:ext cx="3370096" cy="3425444"/>
          </a:xfrm>
          <a:prstGeom prst="rect">
            <a:avLst/>
          </a:prstGeom>
        </p:spPr>
        <p:txBody>
          <a:bodyPr lIns="0" tIns="0" rIns="0" bIns="0" rtlCol="0" anchor="t">
            <a:spAutoFit/>
          </a:bodyPr>
          <a:lstStyle/>
          <a:p>
            <a:pPr algn="l">
              <a:lnSpc>
                <a:spcPts val="3387"/>
              </a:lnSpc>
            </a:pPr>
            <a:r>
              <a:rPr lang="en-US" sz="2799" spc="-123">
                <a:solidFill>
                  <a:srgbClr val="545454"/>
                </a:solidFill>
                <a:latin typeface="Muli"/>
                <a:ea typeface="Muli"/>
                <a:cs typeface="Muli"/>
                <a:sym typeface="Muli"/>
              </a:rPr>
              <a:t>Xây dựng hệ thống báo cáo end-to-end toàn diện, đáp ứng nhu cầu báo cáo của tổ chức, hỗ trợ quá trình ra quyết định dựa trên dữ liệu chính xác và kịp thời.</a:t>
            </a:r>
          </a:p>
        </p:txBody>
      </p:sp>
      <p:grpSp>
        <p:nvGrpSpPr>
          <p:cNvPr id="20" name="Group 20"/>
          <p:cNvGrpSpPr/>
          <p:nvPr/>
        </p:nvGrpSpPr>
        <p:grpSpPr>
          <a:xfrm>
            <a:off x="10556680" y="5621680"/>
            <a:ext cx="3854306" cy="4114800"/>
            <a:chOff x="0" y="0"/>
            <a:chExt cx="1015126" cy="1083733"/>
          </a:xfrm>
        </p:grpSpPr>
        <p:sp>
          <p:nvSpPr>
            <p:cNvPr id="21" name="Freeform 21"/>
            <p:cNvSpPr/>
            <p:nvPr/>
          </p:nvSpPr>
          <p:spPr>
            <a:xfrm>
              <a:off x="0" y="0"/>
              <a:ext cx="1015126" cy="1083733"/>
            </a:xfrm>
            <a:custGeom>
              <a:avLst/>
              <a:gdLst/>
              <a:ahLst/>
              <a:cxnLst/>
              <a:rect l="l" t="t" r="r" b="b"/>
              <a:pathLst>
                <a:path w="1015126" h="1083733">
                  <a:moveTo>
                    <a:pt x="26112" y="0"/>
                  </a:moveTo>
                  <a:lnTo>
                    <a:pt x="989013" y="0"/>
                  </a:lnTo>
                  <a:cubicBezTo>
                    <a:pt x="1003435" y="0"/>
                    <a:pt x="1015126" y="11691"/>
                    <a:pt x="1015126" y="26112"/>
                  </a:cubicBezTo>
                  <a:lnTo>
                    <a:pt x="1015126" y="1057621"/>
                  </a:lnTo>
                  <a:cubicBezTo>
                    <a:pt x="1015126" y="1064546"/>
                    <a:pt x="1012375" y="1071188"/>
                    <a:pt x="1007478" y="1076085"/>
                  </a:cubicBezTo>
                  <a:cubicBezTo>
                    <a:pt x="1002581" y="1080982"/>
                    <a:pt x="995939" y="1083733"/>
                    <a:pt x="989013" y="1083733"/>
                  </a:cubicBezTo>
                  <a:lnTo>
                    <a:pt x="26112" y="1083733"/>
                  </a:lnTo>
                  <a:cubicBezTo>
                    <a:pt x="11691" y="1083733"/>
                    <a:pt x="0" y="1072043"/>
                    <a:pt x="0" y="1057621"/>
                  </a:cubicBezTo>
                  <a:lnTo>
                    <a:pt x="0" y="26112"/>
                  </a:lnTo>
                  <a:cubicBezTo>
                    <a:pt x="0" y="11691"/>
                    <a:pt x="11691" y="0"/>
                    <a:pt x="26112" y="0"/>
                  </a:cubicBezTo>
                  <a:close/>
                </a:path>
              </a:pathLst>
            </a:custGeom>
            <a:solidFill>
              <a:srgbClr val="FFFFFF"/>
            </a:solidFill>
            <a:ln w="47625" cap="sq">
              <a:solidFill>
                <a:srgbClr val="3275C5"/>
              </a:solidFill>
              <a:prstDash val="solid"/>
              <a:miter/>
            </a:ln>
          </p:spPr>
          <p:txBody>
            <a:bodyPr/>
            <a:lstStyle/>
            <a:p>
              <a:endParaRPr lang="en-US"/>
            </a:p>
          </p:txBody>
        </p:sp>
        <p:sp>
          <p:nvSpPr>
            <p:cNvPr id="22" name="TextBox 22"/>
            <p:cNvSpPr txBox="1"/>
            <p:nvPr/>
          </p:nvSpPr>
          <p:spPr>
            <a:xfrm>
              <a:off x="0" y="-57150"/>
              <a:ext cx="1015126" cy="1140883"/>
            </a:xfrm>
            <a:prstGeom prst="rect">
              <a:avLst/>
            </a:prstGeom>
          </p:spPr>
          <p:txBody>
            <a:bodyPr lIns="50800" tIns="50800" rIns="50800" bIns="50800" rtlCol="0" anchor="ctr"/>
            <a:lstStyle/>
            <a:p>
              <a:pPr algn="ctr">
                <a:lnSpc>
                  <a:spcPts val="3919"/>
                </a:lnSpc>
              </a:pPr>
              <a:r>
                <a:rPr lang="en-US" sz="2799" b="1">
                  <a:solidFill>
                    <a:srgbClr val="000000"/>
                  </a:solidFill>
                  <a:latin typeface="Muli Bold"/>
                  <a:ea typeface="Muli Bold"/>
                  <a:cs typeface="Muli Bold"/>
                  <a:sym typeface="Muli Bold"/>
                </a:rPr>
                <a:t>  </a:t>
              </a:r>
            </a:p>
          </p:txBody>
        </p:sp>
      </p:grpSp>
      <p:grpSp>
        <p:nvGrpSpPr>
          <p:cNvPr id="23" name="Group 23"/>
          <p:cNvGrpSpPr/>
          <p:nvPr/>
        </p:nvGrpSpPr>
        <p:grpSpPr>
          <a:xfrm>
            <a:off x="11201173" y="5143500"/>
            <a:ext cx="2565320" cy="918963"/>
            <a:chOff x="0" y="0"/>
            <a:chExt cx="675640" cy="242031"/>
          </a:xfrm>
        </p:grpSpPr>
        <p:sp>
          <p:nvSpPr>
            <p:cNvPr id="24" name="Freeform 24"/>
            <p:cNvSpPr/>
            <p:nvPr/>
          </p:nvSpPr>
          <p:spPr>
            <a:xfrm>
              <a:off x="0" y="0"/>
              <a:ext cx="675640" cy="242031"/>
            </a:xfrm>
            <a:custGeom>
              <a:avLst/>
              <a:gdLst/>
              <a:ahLst/>
              <a:cxnLst/>
              <a:rect l="l" t="t" r="r" b="b"/>
              <a:pathLst>
                <a:path w="675640" h="242031">
                  <a:moveTo>
                    <a:pt x="51305" y="0"/>
                  </a:moveTo>
                  <a:lnTo>
                    <a:pt x="624335" y="0"/>
                  </a:lnTo>
                  <a:cubicBezTo>
                    <a:pt x="637942" y="0"/>
                    <a:pt x="650992" y="5405"/>
                    <a:pt x="660613" y="15027"/>
                  </a:cubicBezTo>
                  <a:cubicBezTo>
                    <a:pt x="670234" y="24648"/>
                    <a:pt x="675640" y="37698"/>
                    <a:pt x="675640" y="51305"/>
                  </a:cubicBezTo>
                  <a:lnTo>
                    <a:pt x="675640" y="190727"/>
                  </a:lnTo>
                  <a:cubicBezTo>
                    <a:pt x="675640" y="204334"/>
                    <a:pt x="670234" y="217383"/>
                    <a:pt x="660613" y="227005"/>
                  </a:cubicBezTo>
                  <a:cubicBezTo>
                    <a:pt x="650992" y="236626"/>
                    <a:pt x="637942" y="242031"/>
                    <a:pt x="624335" y="242031"/>
                  </a:cubicBezTo>
                  <a:lnTo>
                    <a:pt x="51305" y="242031"/>
                  </a:lnTo>
                  <a:cubicBezTo>
                    <a:pt x="37698" y="242031"/>
                    <a:pt x="24648" y="236626"/>
                    <a:pt x="15027" y="227005"/>
                  </a:cubicBezTo>
                  <a:cubicBezTo>
                    <a:pt x="5405" y="217383"/>
                    <a:pt x="0" y="204334"/>
                    <a:pt x="0" y="190727"/>
                  </a:cubicBezTo>
                  <a:lnTo>
                    <a:pt x="0" y="51305"/>
                  </a:lnTo>
                  <a:cubicBezTo>
                    <a:pt x="0" y="37698"/>
                    <a:pt x="5405" y="24648"/>
                    <a:pt x="15027" y="15027"/>
                  </a:cubicBezTo>
                  <a:cubicBezTo>
                    <a:pt x="24648" y="5405"/>
                    <a:pt x="37698" y="0"/>
                    <a:pt x="51305" y="0"/>
                  </a:cubicBezTo>
                  <a:close/>
                </a:path>
              </a:pathLst>
            </a:custGeom>
            <a:solidFill>
              <a:srgbClr val="FCFEFF"/>
            </a:solidFill>
          </p:spPr>
          <p:txBody>
            <a:bodyPr/>
            <a:lstStyle/>
            <a:p>
              <a:endParaRPr lang="en-US"/>
            </a:p>
          </p:txBody>
        </p:sp>
        <p:sp>
          <p:nvSpPr>
            <p:cNvPr id="25" name="TextBox 25"/>
            <p:cNvSpPr txBox="1"/>
            <p:nvPr/>
          </p:nvSpPr>
          <p:spPr>
            <a:xfrm>
              <a:off x="0" y="-19050"/>
              <a:ext cx="675640" cy="261081"/>
            </a:xfrm>
            <a:prstGeom prst="rect">
              <a:avLst/>
            </a:prstGeom>
          </p:spPr>
          <p:txBody>
            <a:bodyPr lIns="50800" tIns="50800" rIns="50800" bIns="50800" rtlCol="0" anchor="ctr"/>
            <a:lstStyle/>
            <a:p>
              <a:pPr algn="ctr">
                <a:lnSpc>
                  <a:spcPts val="3079"/>
                </a:lnSpc>
              </a:pPr>
              <a:endParaRPr/>
            </a:p>
          </p:txBody>
        </p:sp>
      </p:grpSp>
      <p:sp>
        <p:nvSpPr>
          <p:cNvPr id="26" name="TextBox 26"/>
          <p:cNvSpPr txBox="1"/>
          <p:nvPr/>
        </p:nvSpPr>
        <p:spPr>
          <a:xfrm>
            <a:off x="11427394" y="5445092"/>
            <a:ext cx="2897055" cy="454707"/>
          </a:xfrm>
          <a:prstGeom prst="rect">
            <a:avLst/>
          </a:prstGeom>
        </p:spPr>
        <p:txBody>
          <a:bodyPr lIns="0" tIns="0" rIns="0" bIns="0" rtlCol="0" anchor="t">
            <a:spAutoFit/>
          </a:bodyPr>
          <a:lstStyle/>
          <a:p>
            <a:pPr algn="l">
              <a:lnSpc>
                <a:spcPts val="3443"/>
              </a:lnSpc>
            </a:pPr>
            <a:r>
              <a:rPr lang="en-US" sz="3477" b="1" spc="-330">
                <a:solidFill>
                  <a:srgbClr val="3275C5"/>
                </a:solidFill>
                <a:latin typeface="Montserrat Bold"/>
                <a:ea typeface="Montserrat Bold"/>
                <a:cs typeface="Montserrat Bold"/>
                <a:sym typeface="Montserrat Bold"/>
              </a:rPr>
              <a:t>PHẠM VI</a:t>
            </a:r>
          </a:p>
        </p:txBody>
      </p:sp>
      <p:sp>
        <p:nvSpPr>
          <p:cNvPr id="27" name="TextBox 27"/>
          <p:cNvSpPr txBox="1"/>
          <p:nvPr/>
        </p:nvSpPr>
        <p:spPr>
          <a:xfrm>
            <a:off x="10872453" y="6062463"/>
            <a:ext cx="3204537" cy="3425444"/>
          </a:xfrm>
          <a:prstGeom prst="rect">
            <a:avLst/>
          </a:prstGeom>
        </p:spPr>
        <p:txBody>
          <a:bodyPr lIns="0" tIns="0" rIns="0" bIns="0" rtlCol="0" anchor="t">
            <a:spAutoFit/>
          </a:bodyPr>
          <a:lstStyle/>
          <a:p>
            <a:pPr algn="l">
              <a:lnSpc>
                <a:spcPts val="3387"/>
              </a:lnSpc>
            </a:pPr>
            <a:r>
              <a:rPr lang="en-US" sz="2799" spc="-123">
                <a:solidFill>
                  <a:srgbClr val="545454"/>
                </a:solidFill>
                <a:latin typeface="Muli"/>
                <a:ea typeface="Muli"/>
                <a:cs typeface="Muli"/>
                <a:sym typeface="Muli"/>
              </a:rPr>
              <a:t>Hệ thống bao gồm các bước từ thu thập dữ, xử lý dữ liệu, lưu trữ, cho đến trực quan hóa thông tin qua các công cụ báo cáo hiện đại như Superset.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0366" y="1479867"/>
            <a:ext cx="15576822" cy="1691834"/>
          </a:xfrm>
          <a:prstGeom prst="rect">
            <a:avLst/>
          </a:prstGeom>
          <a:solidFill>
            <a:srgbClr val="3275C5"/>
          </a:solidFill>
        </p:spPr>
        <p:txBody>
          <a:bodyPr/>
          <a:lstStyle/>
          <a:p>
            <a:endParaRPr lang="en-US"/>
          </a:p>
        </p:txBody>
      </p:sp>
      <p:sp>
        <p:nvSpPr>
          <p:cNvPr id="3" name="AutoShape 3"/>
          <p:cNvSpPr/>
          <p:nvPr/>
        </p:nvSpPr>
        <p:spPr>
          <a:xfrm>
            <a:off x="1715207" y="3275590"/>
            <a:ext cx="15576822" cy="1385060"/>
          </a:xfrm>
          <a:prstGeom prst="rect">
            <a:avLst/>
          </a:prstGeom>
          <a:solidFill>
            <a:srgbClr val="2C92D5"/>
          </a:solidFill>
        </p:spPr>
        <p:txBody>
          <a:bodyPr/>
          <a:lstStyle/>
          <a:p>
            <a:endParaRPr lang="en-US"/>
          </a:p>
        </p:txBody>
      </p:sp>
      <p:grpSp>
        <p:nvGrpSpPr>
          <p:cNvPr id="4" name="Group 4"/>
          <p:cNvGrpSpPr/>
          <p:nvPr/>
        </p:nvGrpSpPr>
        <p:grpSpPr>
          <a:xfrm>
            <a:off x="1000710" y="3354099"/>
            <a:ext cx="1428994" cy="1228041"/>
            <a:chOff x="0" y="0"/>
            <a:chExt cx="812800" cy="698500"/>
          </a:xfrm>
        </p:grpSpPr>
        <p:sp>
          <p:nvSpPr>
            <p:cNvPr id="5" name="Freeform 5"/>
            <p:cNvSpPr/>
            <p:nvPr/>
          </p:nvSpPr>
          <p:spPr>
            <a:xfrm>
              <a:off x="11444" y="0"/>
              <a:ext cx="789912" cy="698500"/>
            </a:xfrm>
            <a:custGeom>
              <a:avLst/>
              <a:gdLst/>
              <a:ahLst/>
              <a:cxnLst/>
              <a:rect l="l" t="t" r="r" b="b"/>
              <a:pathLst>
                <a:path w="789912" h="698500">
                  <a:moveTo>
                    <a:pt x="771386" y="400761"/>
                  </a:moveTo>
                  <a:lnTo>
                    <a:pt x="628126" y="646989"/>
                  </a:lnTo>
                  <a:cubicBezTo>
                    <a:pt x="609571" y="678881"/>
                    <a:pt x="575457" y="698500"/>
                    <a:pt x="538561" y="698500"/>
                  </a:cubicBezTo>
                  <a:lnTo>
                    <a:pt x="251351" y="698500"/>
                  </a:lnTo>
                  <a:cubicBezTo>
                    <a:pt x="214455" y="698500"/>
                    <a:pt x="180341" y="678881"/>
                    <a:pt x="161786" y="646989"/>
                  </a:cubicBezTo>
                  <a:lnTo>
                    <a:pt x="18526" y="400761"/>
                  </a:lnTo>
                  <a:cubicBezTo>
                    <a:pt x="0" y="368919"/>
                    <a:pt x="0" y="329581"/>
                    <a:pt x="18526" y="297739"/>
                  </a:cubicBezTo>
                  <a:lnTo>
                    <a:pt x="161786" y="51511"/>
                  </a:lnTo>
                  <a:cubicBezTo>
                    <a:pt x="180341" y="19619"/>
                    <a:pt x="214455" y="0"/>
                    <a:pt x="251351" y="0"/>
                  </a:cubicBezTo>
                  <a:lnTo>
                    <a:pt x="538561" y="0"/>
                  </a:lnTo>
                  <a:cubicBezTo>
                    <a:pt x="575457" y="0"/>
                    <a:pt x="609571" y="19619"/>
                    <a:pt x="628126" y="51511"/>
                  </a:cubicBezTo>
                  <a:lnTo>
                    <a:pt x="771386" y="297739"/>
                  </a:lnTo>
                  <a:cubicBezTo>
                    <a:pt x="789912" y="329581"/>
                    <a:pt x="789912" y="368919"/>
                    <a:pt x="771386" y="400761"/>
                  </a:cubicBezTo>
                  <a:close/>
                </a:path>
              </a:pathLst>
            </a:custGeom>
            <a:solidFill>
              <a:srgbClr val="FFFFFF"/>
            </a:solidFill>
            <a:ln w="28575" cap="sq">
              <a:solidFill>
                <a:srgbClr val="4F81BD"/>
              </a:solidFill>
              <a:prstDash val="solid"/>
              <a:miter/>
            </a:ln>
          </p:spPr>
          <p:txBody>
            <a:bodyPr/>
            <a:lstStyle/>
            <a:p>
              <a:endParaRPr lang="en-US"/>
            </a:p>
          </p:txBody>
        </p:sp>
        <p:sp>
          <p:nvSpPr>
            <p:cNvPr id="6" name="TextBox 6"/>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7" name="Freeform 7"/>
          <p:cNvSpPr/>
          <p:nvPr/>
        </p:nvSpPr>
        <p:spPr>
          <a:xfrm>
            <a:off x="1251795" y="3441763"/>
            <a:ext cx="885511" cy="885511"/>
          </a:xfrm>
          <a:custGeom>
            <a:avLst/>
            <a:gdLst/>
            <a:ahLst/>
            <a:cxnLst/>
            <a:rect l="l" t="t" r="r" b="b"/>
            <a:pathLst>
              <a:path w="885511" h="885511">
                <a:moveTo>
                  <a:pt x="0" y="0"/>
                </a:moveTo>
                <a:lnTo>
                  <a:pt x="885511" y="0"/>
                </a:lnTo>
                <a:lnTo>
                  <a:pt x="885511" y="885512"/>
                </a:lnTo>
                <a:lnTo>
                  <a:pt x="0" y="885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8805863" y="7085219"/>
            <a:ext cx="4232243" cy="478691"/>
          </a:xfrm>
          <a:prstGeom prst="rect">
            <a:avLst/>
          </a:prstGeom>
        </p:spPr>
        <p:txBody>
          <a:bodyPr lIns="0" tIns="0" rIns="0" bIns="0" rtlCol="0" anchor="t">
            <a:spAutoFit/>
          </a:bodyPr>
          <a:lstStyle/>
          <a:p>
            <a:pPr algn="ctr">
              <a:lnSpc>
                <a:spcPts val="3619"/>
              </a:lnSpc>
            </a:pPr>
            <a:r>
              <a:rPr lang="en-US" sz="3016" b="1" spc="301">
                <a:solidFill>
                  <a:srgbClr val="FFFFFF"/>
                </a:solidFill>
                <a:latin typeface="Arimo Bold"/>
                <a:ea typeface="Arimo Bold"/>
                <a:cs typeface="Arimo Bold"/>
                <a:sym typeface="Arimo Bold"/>
              </a:rPr>
              <a:t>3</a:t>
            </a:r>
          </a:p>
        </p:txBody>
      </p:sp>
      <p:sp>
        <p:nvSpPr>
          <p:cNvPr id="9" name="TextBox 9"/>
          <p:cNvSpPr txBox="1"/>
          <p:nvPr/>
        </p:nvSpPr>
        <p:spPr>
          <a:xfrm>
            <a:off x="11298410" y="8903670"/>
            <a:ext cx="4232243" cy="478691"/>
          </a:xfrm>
          <a:prstGeom prst="rect">
            <a:avLst/>
          </a:prstGeom>
        </p:spPr>
        <p:txBody>
          <a:bodyPr lIns="0" tIns="0" rIns="0" bIns="0" rtlCol="0" anchor="t">
            <a:spAutoFit/>
          </a:bodyPr>
          <a:lstStyle/>
          <a:p>
            <a:pPr algn="ctr">
              <a:lnSpc>
                <a:spcPts val="3619"/>
              </a:lnSpc>
            </a:pPr>
            <a:r>
              <a:rPr lang="en-US" sz="3016" b="1" spc="301">
                <a:solidFill>
                  <a:srgbClr val="FFFFFF"/>
                </a:solidFill>
                <a:latin typeface="Arimo Bold"/>
                <a:ea typeface="Arimo Bold"/>
                <a:cs typeface="Arimo Bold"/>
                <a:sym typeface="Arimo Bold"/>
              </a:rPr>
              <a:t>5</a:t>
            </a:r>
          </a:p>
        </p:txBody>
      </p:sp>
      <p:grpSp>
        <p:nvGrpSpPr>
          <p:cNvPr id="10" name="Group 10"/>
          <p:cNvGrpSpPr/>
          <p:nvPr/>
        </p:nvGrpSpPr>
        <p:grpSpPr>
          <a:xfrm>
            <a:off x="8805863" y="6627573"/>
            <a:ext cx="4232243" cy="900855"/>
            <a:chOff x="0" y="0"/>
            <a:chExt cx="5642991" cy="1201140"/>
          </a:xfrm>
        </p:grpSpPr>
        <p:sp>
          <p:nvSpPr>
            <p:cNvPr id="11" name="TextBox 11"/>
            <p:cNvSpPr txBox="1"/>
            <p:nvPr/>
          </p:nvSpPr>
          <p:spPr>
            <a:xfrm>
              <a:off x="0" y="-19962"/>
              <a:ext cx="5642991" cy="631905"/>
            </a:xfrm>
            <a:prstGeom prst="rect">
              <a:avLst/>
            </a:prstGeom>
          </p:spPr>
          <p:txBody>
            <a:bodyPr lIns="0" tIns="0" rIns="0" bIns="0" rtlCol="0" anchor="t">
              <a:spAutoFit/>
            </a:bodyPr>
            <a:lstStyle/>
            <a:p>
              <a:pPr algn="ctr">
                <a:lnSpc>
                  <a:spcPts val="3619"/>
                </a:lnSpc>
              </a:pPr>
              <a:r>
                <a:rPr lang="en-US" sz="3016" b="1" spc="301">
                  <a:solidFill>
                    <a:srgbClr val="FFFFFF"/>
                  </a:solidFill>
                  <a:latin typeface="Arimo Bold"/>
                  <a:ea typeface="Arimo Bold"/>
                  <a:cs typeface="Arimo Bold"/>
                  <a:sym typeface="Arimo Bold"/>
                </a:rPr>
                <a:t>4</a:t>
              </a:r>
            </a:p>
          </p:txBody>
        </p:sp>
        <p:sp>
          <p:nvSpPr>
            <p:cNvPr id="12" name="TextBox 12"/>
            <p:cNvSpPr txBox="1"/>
            <p:nvPr/>
          </p:nvSpPr>
          <p:spPr>
            <a:xfrm>
              <a:off x="0" y="692295"/>
              <a:ext cx="5642991" cy="512493"/>
            </a:xfrm>
            <a:prstGeom prst="rect">
              <a:avLst/>
            </a:prstGeom>
          </p:spPr>
          <p:txBody>
            <a:bodyPr lIns="0" tIns="0" rIns="0" bIns="0" rtlCol="0" anchor="t">
              <a:spAutoFit/>
            </a:bodyPr>
            <a:lstStyle/>
            <a:p>
              <a:pPr algn="ctr">
                <a:lnSpc>
                  <a:spcPts val="3220"/>
                </a:lnSpc>
              </a:pPr>
              <a:r>
                <a:rPr lang="en-US" sz="2147">
                  <a:solidFill>
                    <a:srgbClr val="FFFFFF"/>
                  </a:solidFill>
                  <a:latin typeface="Arimo"/>
                  <a:ea typeface="Arimo"/>
                  <a:cs typeface="Arimo"/>
                  <a:sym typeface="Arimo"/>
                </a:rPr>
                <a:t>Thêm thông tin giao hàng</a:t>
              </a:r>
            </a:p>
          </p:txBody>
        </p:sp>
      </p:grpSp>
      <p:sp>
        <p:nvSpPr>
          <p:cNvPr id="13" name="TextBox 13"/>
          <p:cNvSpPr txBox="1"/>
          <p:nvPr/>
        </p:nvSpPr>
        <p:spPr>
          <a:xfrm>
            <a:off x="-960859" y="8168685"/>
            <a:ext cx="6785511" cy="453396"/>
          </a:xfrm>
          <a:prstGeom prst="rect">
            <a:avLst/>
          </a:prstGeom>
        </p:spPr>
        <p:txBody>
          <a:bodyPr lIns="0" tIns="0" rIns="0" bIns="0" rtlCol="0" anchor="t">
            <a:spAutoFit/>
          </a:bodyPr>
          <a:lstStyle/>
          <a:p>
            <a:pPr algn="ctr">
              <a:lnSpc>
                <a:spcPts val="3552"/>
              </a:lnSpc>
            </a:pPr>
            <a:r>
              <a:rPr lang="en-US" sz="2537" spc="126">
                <a:solidFill>
                  <a:srgbClr val="FFFFFF"/>
                </a:solidFill>
                <a:latin typeface="Arimo"/>
                <a:ea typeface="Arimo"/>
                <a:cs typeface="Arimo"/>
                <a:sym typeface="Arimo"/>
              </a:rPr>
              <a:t>Quy trình Đặt hàng 5 bước</a:t>
            </a:r>
          </a:p>
        </p:txBody>
      </p:sp>
      <p:sp>
        <p:nvSpPr>
          <p:cNvPr id="14" name="TextBox 14"/>
          <p:cNvSpPr txBox="1"/>
          <p:nvPr/>
        </p:nvSpPr>
        <p:spPr>
          <a:xfrm>
            <a:off x="2671770" y="1489392"/>
            <a:ext cx="14450622" cy="1952372"/>
          </a:xfrm>
          <a:prstGeom prst="rect">
            <a:avLst/>
          </a:prstGeom>
        </p:spPr>
        <p:txBody>
          <a:bodyPr lIns="0" tIns="0" rIns="0" bIns="0" rtlCol="0" anchor="t">
            <a:spAutoFit/>
          </a:bodyPr>
          <a:lstStyle/>
          <a:p>
            <a:pPr algn="l">
              <a:lnSpc>
                <a:spcPts val="3145"/>
              </a:lnSpc>
            </a:pPr>
            <a:r>
              <a:rPr lang="en-US" sz="2246" b="1" dirty="0" err="1">
                <a:solidFill>
                  <a:srgbClr val="FFFFFF"/>
                </a:solidFill>
                <a:latin typeface="Inter Bold"/>
                <a:ea typeface="Inter Bold"/>
                <a:cs typeface="Inter Bold"/>
                <a:sym typeface="Inter Bold"/>
              </a:rPr>
              <a:t>Nâng</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cao</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khả</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năng</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ra</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quyết</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định</a:t>
            </a:r>
            <a:r>
              <a:rPr lang="en-US" sz="2246" b="1" dirty="0">
                <a:solidFill>
                  <a:srgbClr val="FFFFFF"/>
                </a:solidFill>
                <a:latin typeface="Inter Bold"/>
                <a:ea typeface="Inter Bold"/>
                <a:cs typeface="Inter Bold"/>
                <a:sym typeface="Inter Bold"/>
              </a:rPr>
              <a:t>: </a:t>
            </a:r>
          </a:p>
          <a:p>
            <a:pPr algn="l">
              <a:lnSpc>
                <a:spcPts val="3145"/>
              </a:lnSpc>
            </a:pPr>
            <a:r>
              <a:rPr lang="en-US" sz="2246" dirty="0" err="1">
                <a:solidFill>
                  <a:srgbClr val="FFFFFF"/>
                </a:solidFill>
                <a:latin typeface="Inter"/>
                <a:ea typeface="Inter"/>
                <a:cs typeface="Inter"/>
                <a:sym typeface="Inter"/>
              </a:rPr>
              <a:t>Triển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khai</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xây</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dựng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hệ</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thống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áo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cáo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không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chỉ</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giảm</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tải</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cho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đội</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ngũ</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kỹ</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thuật</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mà</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còn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tăng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tốc</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độ</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hiệu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quả</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trong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việc</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ra</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quyết</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định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dự</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trên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dữ</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liệu</a:t>
            </a:r>
            <a:r>
              <a:rPr lang="en-US" sz="2246" dirty="0">
                <a:solidFill>
                  <a:srgbClr val="FFFFFF"/>
                </a:solidFill>
                <a:latin typeface="Inter"/>
                <a:ea typeface="Inter"/>
                <a:cs typeface="Inter"/>
                <a:sym typeface="Inter"/>
              </a:rPr>
              <a:t> . </a:t>
            </a:r>
            <a:r>
              <a:rPr lang="en-US" sz="2246" dirty="0" err="1">
                <a:solidFill>
                  <a:srgbClr val="FFFFFF"/>
                </a:solidFill>
                <a:latin typeface="Inter"/>
                <a:ea typeface="Inter"/>
                <a:cs typeface="Inter"/>
                <a:sym typeface="Inter"/>
              </a:rPr>
              <a:t>Điều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này</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giúp</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tối</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ưu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hóa</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quy</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trình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kinh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doanh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và</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nâng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cao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khả</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năng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cạnh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tranh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thông</a:t>
            </a:r>
            <a:r>
              <a:rPr lang="en-US" sz="2246" dirty="0">
                <a:solidFill>
                  <a:srgbClr val="FFFFFF"/>
                </a:solidFill>
                <a:latin typeface="Inter"/>
                <a:ea typeface="Inter"/>
                <a:cs typeface="Inter"/>
                <a:sym typeface="Inter"/>
              </a:rPr>
              <a:t> qua </a:t>
            </a:r>
            <a:r>
              <a:rPr lang="en-US" sz="2246" dirty="0" err="1">
                <a:solidFill>
                  <a:srgbClr val="FFFFFF"/>
                </a:solidFill>
                <a:latin typeface="Inter"/>
                <a:ea typeface="Inter"/>
                <a:cs typeface="Inter"/>
                <a:sym typeface="Inter"/>
              </a:rPr>
              <a:t>việc</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tận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dụng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dữ</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liệu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hiệu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quả</a:t>
            </a:r>
            <a:r>
              <a:rPr lang="en-US" sz="2246" dirty="0">
                <a:solidFill>
                  <a:srgbClr val="FFFFFF"/>
                </a:solidFill>
                <a:latin typeface="Inter"/>
                <a:ea typeface="Inter"/>
                <a:cs typeface="Inter"/>
                <a:sym typeface="Inter"/>
              </a:rPr>
              <a:t> </a:t>
            </a:r>
          </a:p>
          <a:p>
            <a:pPr algn="l">
              <a:lnSpc>
                <a:spcPts val="3145"/>
              </a:lnSpc>
            </a:pPr>
            <a:endParaRPr lang="en-US" sz="2246" dirty="0">
              <a:solidFill>
                <a:srgbClr val="FFFFFF"/>
              </a:solidFill>
              <a:latin typeface="Inter"/>
              <a:ea typeface="Inter"/>
              <a:cs typeface="Inter"/>
              <a:sym typeface="Inter"/>
            </a:endParaRPr>
          </a:p>
        </p:txBody>
      </p:sp>
      <p:sp>
        <p:nvSpPr>
          <p:cNvPr id="15" name="TextBox 15"/>
          <p:cNvSpPr txBox="1"/>
          <p:nvPr/>
        </p:nvSpPr>
        <p:spPr>
          <a:xfrm>
            <a:off x="2632659" y="3318014"/>
            <a:ext cx="14659370" cy="1657633"/>
          </a:xfrm>
          <a:prstGeom prst="rect">
            <a:avLst/>
          </a:prstGeom>
        </p:spPr>
        <p:txBody>
          <a:bodyPr lIns="0" tIns="0" rIns="0" bIns="0" rtlCol="0" anchor="t">
            <a:spAutoFit/>
          </a:bodyPr>
          <a:lstStyle/>
          <a:p>
            <a:pPr algn="l">
              <a:lnSpc>
                <a:spcPts val="3279"/>
              </a:lnSpc>
            </a:pPr>
            <a:r>
              <a:rPr lang="en-US" sz="2342" b="1" dirty="0" err="1">
                <a:solidFill>
                  <a:srgbClr val="FFFFFF"/>
                </a:solidFill>
                <a:latin typeface="Inter Bold"/>
                <a:ea typeface="Inter Bold"/>
                <a:cs typeface="Inter Bold"/>
                <a:sym typeface="Inter Bold"/>
              </a:rPr>
              <a:t>Khả</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năng</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giám</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sát</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và</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quản</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lý</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truy</a:t>
            </a:r>
            <a:r>
              <a:rPr lang="en-US" sz="2342" b="1" dirty="0">
                <a:solidFill>
                  <a:srgbClr val="FFFFFF"/>
                </a:solidFill>
                <a:latin typeface="Inter Bold"/>
                <a:ea typeface="Inter Bold"/>
                <a:cs typeface="Inter Bold"/>
                <a:sym typeface="Inter Bold"/>
              </a:rPr>
              <a:t> </a:t>
            </a:r>
            <a:r>
              <a:rPr lang="en-US" sz="2342" b="1" dirty="0" err="1">
                <a:solidFill>
                  <a:srgbClr val="FFFFFF"/>
                </a:solidFill>
                <a:latin typeface="Inter Bold"/>
                <a:ea typeface="Inter Bold"/>
                <a:cs typeface="Inter Bold"/>
                <a:sym typeface="Inter Bold"/>
              </a:rPr>
              <a:t>cập</a:t>
            </a:r>
            <a:r>
              <a:rPr lang="en-US" sz="2342" b="1" dirty="0">
                <a:solidFill>
                  <a:srgbClr val="FFFFFF"/>
                </a:solidFill>
                <a:latin typeface="Inter Bold"/>
                <a:ea typeface="Inter Bold"/>
                <a:cs typeface="Inter Bold"/>
                <a:sym typeface="Inter Bold"/>
              </a:rPr>
              <a:t> : </a:t>
            </a:r>
          </a:p>
          <a:p>
            <a:pPr algn="l">
              <a:lnSpc>
                <a:spcPts val="3279"/>
              </a:lnSpc>
            </a:pPr>
            <a:r>
              <a:rPr lang="en-US" sz="2342" dirty="0" err="1">
                <a:solidFill>
                  <a:srgbClr val="FFFFFF"/>
                </a:solidFill>
                <a:latin typeface="Inter"/>
                <a:ea typeface="Inter"/>
                <a:cs typeface="Inter"/>
                <a:sym typeface="Inter"/>
              </a:rPr>
              <a:t>Hệ</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thống</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hỗ</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trợ</a:t>
            </a:r>
            <a:r>
              <a:rPr lang="en-US" sz="2342" dirty="0">
                <a:solidFill>
                  <a:srgbClr val="FFFFFF"/>
                </a:solidFill>
                <a:latin typeface="Inter"/>
                <a:ea typeface="Inter"/>
                <a:cs typeface="Inter"/>
                <a:sym typeface="Inter"/>
              </a:rPr>
              <a:t> Role-</a:t>
            </a:r>
            <a:r>
              <a:rPr lang="en-US" sz="2342" dirty="0" err="1">
                <a:solidFill>
                  <a:srgbClr val="FFFFFF"/>
                </a:solidFill>
                <a:latin typeface="Inter"/>
                <a:ea typeface="Inter"/>
                <a:cs typeface="Inter"/>
                <a:sym typeface="Inter"/>
              </a:rPr>
              <a:t>Baseed</a:t>
            </a:r>
            <a:r>
              <a:rPr lang="en-US" sz="2342" dirty="0">
                <a:solidFill>
                  <a:srgbClr val="FFFFFF"/>
                </a:solidFill>
                <a:latin typeface="Inter"/>
                <a:ea typeface="Inter"/>
                <a:cs typeface="Inter"/>
                <a:sym typeface="Inter"/>
              </a:rPr>
              <a:t> Access Control( RBAC) </a:t>
            </a:r>
            <a:r>
              <a:rPr lang="en-US" sz="2342" dirty="0" err="1">
                <a:solidFill>
                  <a:srgbClr val="FFFFFF"/>
                </a:solidFill>
                <a:latin typeface="Inter"/>
                <a:ea typeface="Inter"/>
                <a:cs typeface="Inter"/>
                <a:sym typeface="Inter"/>
              </a:rPr>
              <a:t>để</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kiểm</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soát</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quyền</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truy</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cập</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vào</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dữ</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liệu</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bảng</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báo</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cáo</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và</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các</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tài</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nguyên</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khác</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Quản</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trị</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ciên</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có</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thể</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dễ</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dàng</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chỉ</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định</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quyền</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xem</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hoặc</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chỉnh</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sửa</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báo</a:t>
            </a:r>
            <a:r>
              <a:rPr lang="en-US" sz="2342" dirty="0">
                <a:solidFill>
                  <a:srgbClr val="FFFFFF"/>
                </a:solidFill>
                <a:latin typeface="Inter"/>
                <a:ea typeface="Inter"/>
                <a:cs typeface="Inter"/>
                <a:sym typeface="Inter"/>
              </a:rPr>
              <a:t> </a:t>
            </a:r>
            <a:r>
              <a:rPr lang="en-US" sz="2342" dirty="0" err="1">
                <a:solidFill>
                  <a:srgbClr val="FFFFFF"/>
                </a:solidFill>
                <a:latin typeface="Inter"/>
                <a:ea typeface="Inter"/>
                <a:cs typeface="Inter"/>
                <a:sym typeface="Inter"/>
              </a:rPr>
              <a:t>cáo</a:t>
            </a:r>
            <a:r>
              <a:rPr lang="en-US" sz="2342" dirty="0">
                <a:solidFill>
                  <a:srgbClr val="FFFFFF"/>
                </a:solidFill>
                <a:latin typeface="Inter"/>
                <a:ea typeface="Inter"/>
                <a:cs typeface="Inter"/>
                <a:sym typeface="Inter"/>
              </a:rPr>
              <a:t> </a:t>
            </a:r>
          </a:p>
          <a:p>
            <a:pPr algn="l">
              <a:lnSpc>
                <a:spcPts val="3279"/>
              </a:lnSpc>
            </a:pPr>
            <a:endParaRPr lang="en-US" sz="2342" dirty="0">
              <a:solidFill>
                <a:srgbClr val="FFFFFF"/>
              </a:solidFill>
              <a:latin typeface="Inter"/>
              <a:ea typeface="Inter"/>
              <a:cs typeface="Inter"/>
              <a:sym typeface="Inter"/>
            </a:endParaRPr>
          </a:p>
        </p:txBody>
      </p:sp>
      <p:sp>
        <p:nvSpPr>
          <p:cNvPr id="16" name="AutoShape 16"/>
          <p:cNvSpPr/>
          <p:nvPr/>
        </p:nvSpPr>
        <p:spPr>
          <a:xfrm>
            <a:off x="1715207" y="4755900"/>
            <a:ext cx="15567143" cy="1591450"/>
          </a:xfrm>
          <a:prstGeom prst="rect">
            <a:avLst/>
          </a:prstGeom>
          <a:solidFill>
            <a:srgbClr val="3275C5"/>
          </a:solidFill>
        </p:spPr>
        <p:txBody>
          <a:bodyPr/>
          <a:lstStyle/>
          <a:p>
            <a:endParaRPr lang="en-US"/>
          </a:p>
        </p:txBody>
      </p:sp>
      <p:sp>
        <p:nvSpPr>
          <p:cNvPr id="17" name="AutoShape 17"/>
          <p:cNvSpPr/>
          <p:nvPr/>
        </p:nvSpPr>
        <p:spPr>
          <a:xfrm>
            <a:off x="1761710" y="6453647"/>
            <a:ext cx="15567143" cy="1460567"/>
          </a:xfrm>
          <a:prstGeom prst="rect">
            <a:avLst/>
          </a:prstGeom>
          <a:solidFill>
            <a:srgbClr val="2C92D5"/>
          </a:solidFill>
        </p:spPr>
        <p:txBody>
          <a:bodyPr/>
          <a:lstStyle/>
          <a:p>
            <a:endParaRPr lang="en-US"/>
          </a:p>
        </p:txBody>
      </p:sp>
      <p:sp>
        <p:nvSpPr>
          <p:cNvPr id="18" name="Freeform 18"/>
          <p:cNvSpPr/>
          <p:nvPr/>
        </p:nvSpPr>
        <p:spPr>
          <a:xfrm>
            <a:off x="1318955" y="6833892"/>
            <a:ext cx="885511" cy="885511"/>
          </a:xfrm>
          <a:custGeom>
            <a:avLst/>
            <a:gdLst/>
            <a:ahLst/>
            <a:cxnLst/>
            <a:rect l="l" t="t" r="r" b="b"/>
            <a:pathLst>
              <a:path w="885511" h="885511">
                <a:moveTo>
                  <a:pt x="0" y="0"/>
                </a:moveTo>
                <a:lnTo>
                  <a:pt x="885511" y="0"/>
                </a:lnTo>
                <a:lnTo>
                  <a:pt x="885511" y="885511"/>
                </a:lnTo>
                <a:lnTo>
                  <a:pt x="0" y="885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2476207" y="6465646"/>
            <a:ext cx="13264139" cy="1624258"/>
          </a:xfrm>
          <a:prstGeom prst="rect">
            <a:avLst/>
          </a:prstGeom>
        </p:spPr>
        <p:txBody>
          <a:bodyPr lIns="0" tIns="0" rIns="0" bIns="0" rtlCol="0" anchor="t">
            <a:spAutoFit/>
          </a:bodyPr>
          <a:lstStyle/>
          <a:p>
            <a:pPr algn="l">
              <a:lnSpc>
                <a:spcPts val="3279"/>
              </a:lnSpc>
            </a:pPr>
            <a:r>
              <a:rPr lang="en-US" sz="2342" b="1">
                <a:solidFill>
                  <a:srgbClr val="FFFFFF"/>
                </a:solidFill>
                <a:latin typeface="Inter Bold"/>
                <a:ea typeface="Inter Bold"/>
                <a:cs typeface="Inter Bold"/>
                <a:sym typeface="Inter Bold"/>
              </a:rPr>
              <a:t>Khả năng tác động và chia sẻ  : </a:t>
            </a:r>
          </a:p>
          <a:p>
            <a:pPr algn="l">
              <a:lnSpc>
                <a:spcPts val="3279"/>
              </a:lnSpc>
            </a:pPr>
            <a:r>
              <a:rPr lang="en-US" sz="2342">
                <a:solidFill>
                  <a:srgbClr val="FFFFFF"/>
                </a:solidFill>
                <a:latin typeface="Inter"/>
                <a:ea typeface="Inter"/>
                <a:cs typeface="Inter"/>
                <a:sym typeface="Inter"/>
              </a:rPr>
              <a:t>Hệ thống hỗ trợ việc chia báo cáo trực tiếp với người dùng hoặc nhóm thông qua giao diện web của superset người dùng có thể nhận phản hồi  hoặc chỉnh sửa báo cáo nhanh chóng  </a:t>
            </a:r>
          </a:p>
          <a:p>
            <a:pPr algn="l">
              <a:lnSpc>
                <a:spcPts val="3279"/>
              </a:lnSpc>
            </a:pPr>
            <a:endParaRPr lang="en-US" sz="2342">
              <a:solidFill>
                <a:srgbClr val="FFFFFF"/>
              </a:solidFill>
              <a:latin typeface="Inter"/>
              <a:ea typeface="Inter"/>
              <a:cs typeface="Inter"/>
              <a:sym typeface="Inter"/>
            </a:endParaRPr>
          </a:p>
        </p:txBody>
      </p:sp>
      <p:sp>
        <p:nvSpPr>
          <p:cNvPr id="20" name="AutoShape 20"/>
          <p:cNvSpPr/>
          <p:nvPr/>
        </p:nvSpPr>
        <p:spPr>
          <a:xfrm>
            <a:off x="1661255" y="8018989"/>
            <a:ext cx="15576822" cy="1591450"/>
          </a:xfrm>
          <a:prstGeom prst="rect">
            <a:avLst/>
          </a:prstGeom>
          <a:solidFill>
            <a:srgbClr val="3275C5"/>
          </a:solidFill>
        </p:spPr>
        <p:txBody>
          <a:bodyPr/>
          <a:lstStyle/>
          <a:p>
            <a:endParaRPr lang="en-US"/>
          </a:p>
        </p:txBody>
      </p:sp>
      <p:grpSp>
        <p:nvGrpSpPr>
          <p:cNvPr id="21" name="Group 21"/>
          <p:cNvGrpSpPr/>
          <p:nvPr/>
        </p:nvGrpSpPr>
        <p:grpSpPr>
          <a:xfrm>
            <a:off x="1000710" y="4937604"/>
            <a:ext cx="1428994" cy="1228041"/>
            <a:chOff x="0" y="0"/>
            <a:chExt cx="812800" cy="698500"/>
          </a:xfrm>
        </p:grpSpPr>
        <p:sp>
          <p:nvSpPr>
            <p:cNvPr id="22" name="Freeform 22"/>
            <p:cNvSpPr/>
            <p:nvPr/>
          </p:nvSpPr>
          <p:spPr>
            <a:xfrm>
              <a:off x="11444" y="0"/>
              <a:ext cx="789912" cy="698500"/>
            </a:xfrm>
            <a:custGeom>
              <a:avLst/>
              <a:gdLst/>
              <a:ahLst/>
              <a:cxnLst/>
              <a:rect l="l" t="t" r="r" b="b"/>
              <a:pathLst>
                <a:path w="789912" h="698500">
                  <a:moveTo>
                    <a:pt x="771386" y="400761"/>
                  </a:moveTo>
                  <a:lnTo>
                    <a:pt x="628126" y="646989"/>
                  </a:lnTo>
                  <a:cubicBezTo>
                    <a:pt x="609571" y="678881"/>
                    <a:pt x="575457" y="698500"/>
                    <a:pt x="538561" y="698500"/>
                  </a:cubicBezTo>
                  <a:lnTo>
                    <a:pt x="251351" y="698500"/>
                  </a:lnTo>
                  <a:cubicBezTo>
                    <a:pt x="214455" y="698500"/>
                    <a:pt x="180341" y="678881"/>
                    <a:pt x="161786" y="646989"/>
                  </a:cubicBezTo>
                  <a:lnTo>
                    <a:pt x="18526" y="400761"/>
                  </a:lnTo>
                  <a:cubicBezTo>
                    <a:pt x="0" y="368919"/>
                    <a:pt x="0" y="329581"/>
                    <a:pt x="18526" y="297739"/>
                  </a:cubicBezTo>
                  <a:lnTo>
                    <a:pt x="161786" y="51511"/>
                  </a:lnTo>
                  <a:cubicBezTo>
                    <a:pt x="180341" y="19619"/>
                    <a:pt x="214455" y="0"/>
                    <a:pt x="251351" y="0"/>
                  </a:cubicBezTo>
                  <a:lnTo>
                    <a:pt x="538561" y="0"/>
                  </a:lnTo>
                  <a:cubicBezTo>
                    <a:pt x="575457" y="0"/>
                    <a:pt x="609571" y="19619"/>
                    <a:pt x="628126" y="51511"/>
                  </a:cubicBezTo>
                  <a:lnTo>
                    <a:pt x="771386" y="297739"/>
                  </a:lnTo>
                  <a:cubicBezTo>
                    <a:pt x="789912" y="329581"/>
                    <a:pt x="789912" y="368919"/>
                    <a:pt x="771386" y="400761"/>
                  </a:cubicBezTo>
                  <a:close/>
                </a:path>
              </a:pathLst>
            </a:custGeom>
            <a:solidFill>
              <a:srgbClr val="FFFFFF"/>
            </a:solidFill>
            <a:ln w="28575" cap="sq">
              <a:solidFill>
                <a:srgbClr val="4F81BD"/>
              </a:solidFill>
              <a:prstDash val="solid"/>
              <a:miter/>
            </a:ln>
          </p:spPr>
          <p:txBody>
            <a:bodyPr/>
            <a:lstStyle/>
            <a:p>
              <a:endParaRPr lang="en-US"/>
            </a:p>
          </p:txBody>
        </p:sp>
        <p:sp>
          <p:nvSpPr>
            <p:cNvPr id="23" name="TextBox 23"/>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24" name="Group 24"/>
          <p:cNvGrpSpPr/>
          <p:nvPr/>
        </p:nvGrpSpPr>
        <p:grpSpPr>
          <a:xfrm>
            <a:off x="1000710" y="6587640"/>
            <a:ext cx="1428994" cy="1228041"/>
            <a:chOff x="0" y="0"/>
            <a:chExt cx="812800" cy="698500"/>
          </a:xfrm>
        </p:grpSpPr>
        <p:sp>
          <p:nvSpPr>
            <p:cNvPr id="25" name="Freeform 25"/>
            <p:cNvSpPr/>
            <p:nvPr/>
          </p:nvSpPr>
          <p:spPr>
            <a:xfrm>
              <a:off x="11444" y="0"/>
              <a:ext cx="789912" cy="698500"/>
            </a:xfrm>
            <a:custGeom>
              <a:avLst/>
              <a:gdLst/>
              <a:ahLst/>
              <a:cxnLst/>
              <a:rect l="l" t="t" r="r" b="b"/>
              <a:pathLst>
                <a:path w="789912" h="698500">
                  <a:moveTo>
                    <a:pt x="771386" y="400761"/>
                  </a:moveTo>
                  <a:lnTo>
                    <a:pt x="628126" y="646989"/>
                  </a:lnTo>
                  <a:cubicBezTo>
                    <a:pt x="609571" y="678881"/>
                    <a:pt x="575457" y="698500"/>
                    <a:pt x="538561" y="698500"/>
                  </a:cubicBezTo>
                  <a:lnTo>
                    <a:pt x="251351" y="698500"/>
                  </a:lnTo>
                  <a:cubicBezTo>
                    <a:pt x="214455" y="698500"/>
                    <a:pt x="180341" y="678881"/>
                    <a:pt x="161786" y="646989"/>
                  </a:cubicBezTo>
                  <a:lnTo>
                    <a:pt x="18526" y="400761"/>
                  </a:lnTo>
                  <a:cubicBezTo>
                    <a:pt x="0" y="368919"/>
                    <a:pt x="0" y="329581"/>
                    <a:pt x="18526" y="297739"/>
                  </a:cubicBezTo>
                  <a:lnTo>
                    <a:pt x="161786" y="51511"/>
                  </a:lnTo>
                  <a:cubicBezTo>
                    <a:pt x="180341" y="19619"/>
                    <a:pt x="214455" y="0"/>
                    <a:pt x="251351" y="0"/>
                  </a:cubicBezTo>
                  <a:lnTo>
                    <a:pt x="538561" y="0"/>
                  </a:lnTo>
                  <a:cubicBezTo>
                    <a:pt x="575457" y="0"/>
                    <a:pt x="609571" y="19619"/>
                    <a:pt x="628126" y="51511"/>
                  </a:cubicBezTo>
                  <a:lnTo>
                    <a:pt x="771386" y="297739"/>
                  </a:lnTo>
                  <a:cubicBezTo>
                    <a:pt x="789912" y="329581"/>
                    <a:pt x="789912" y="368919"/>
                    <a:pt x="771386" y="400761"/>
                  </a:cubicBezTo>
                  <a:close/>
                </a:path>
              </a:pathLst>
            </a:custGeom>
            <a:solidFill>
              <a:srgbClr val="FFFFFF"/>
            </a:solidFill>
            <a:ln w="28575" cap="sq">
              <a:solidFill>
                <a:srgbClr val="4F81BD"/>
              </a:solidFill>
              <a:prstDash val="solid"/>
              <a:miter/>
            </a:ln>
          </p:spPr>
          <p:txBody>
            <a:bodyPr/>
            <a:lstStyle/>
            <a:p>
              <a:endParaRPr lang="en-US"/>
            </a:p>
          </p:txBody>
        </p:sp>
        <p:sp>
          <p:nvSpPr>
            <p:cNvPr id="26" name="TextBox 26"/>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grpSp>
        <p:nvGrpSpPr>
          <p:cNvPr id="27" name="Group 27"/>
          <p:cNvGrpSpPr/>
          <p:nvPr/>
        </p:nvGrpSpPr>
        <p:grpSpPr>
          <a:xfrm>
            <a:off x="954207" y="8181585"/>
            <a:ext cx="1414096" cy="1228041"/>
            <a:chOff x="0" y="0"/>
            <a:chExt cx="804327" cy="698500"/>
          </a:xfrm>
        </p:grpSpPr>
        <p:sp>
          <p:nvSpPr>
            <p:cNvPr id="28" name="Freeform 28"/>
            <p:cNvSpPr/>
            <p:nvPr/>
          </p:nvSpPr>
          <p:spPr>
            <a:xfrm>
              <a:off x="11564" y="0"/>
              <a:ext cx="781198" cy="698500"/>
            </a:xfrm>
            <a:custGeom>
              <a:avLst/>
              <a:gdLst/>
              <a:ahLst/>
              <a:cxnLst/>
              <a:rect l="l" t="t" r="r" b="b"/>
              <a:pathLst>
                <a:path w="781198" h="698500">
                  <a:moveTo>
                    <a:pt x="762477" y="401304"/>
                  </a:moveTo>
                  <a:lnTo>
                    <a:pt x="619848" y="646446"/>
                  </a:lnTo>
                  <a:cubicBezTo>
                    <a:pt x="601098" y="678674"/>
                    <a:pt x="566625" y="698500"/>
                    <a:pt x="529340" y="698500"/>
                  </a:cubicBezTo>
                  <a:lnTo>
                    <a:pt x="251859" y="698500"/>
                  </a:lnTo>
                  <a:cubicBezTo>
                    <a:pt x="214574" y="698500"/>
                    <a:pt x="180101" y="678674"/>
                    <a:pt x="161350" y="646446"/>
                  </a:cubicBezTo>
                  <a:lnTo>
                    <a:pt x="18722" y="401304"/>
                  </a:lnTo>
                  <a:cubicBezTo>
                    <a:pt x="0" y="369126"/>
                    <a:pt x="0" y="329374"/>
                    <a:pt x="18722" y="297196"/>
                  </a:cubicBezTo>
                  <a:lnTo>
                    <a:pt x="161350" y="52054"/>
                  </a:lnTo>
                  <a:cubicBezTo>
                    <a:pt x="180101" y="19826"/>
                    <a:pt x="214574" y="0"/>
                    <a:pt x="251859" y="0"/>
                  </a:cubicBezTo>
                  <a:lnTo>
                    <a:pt x="529340" y="0"/>
                  </a:lnTo>
                  <a:cubicBezTo>
                    <a:pt x="566625" y="0"/>
                    <a:pt x="601098" y="19826"/>
                    <a:pt x="619848" y="52054"/>
                  </a:cubicBezTo>
                  <a:lnTo>
                    <a:pt x="762477" y="297196"/>
                  </a:lnTo>
                  <a:cubicBezTo>
                    <a:pt x="781198" y="329374"/>
                    <a:pt x="781198" y="369126"/>
                    <a:pt x="762477" y="401304"/>
                  </a:cubicBezTo>
                  <a:close/>
                </a:path>
              </a:pathLst>
            </a:custGeom>
            <a:solidFill>
              <a:srgbClr val="FFFFFF"/>
            </a:solidFill>
            <a:ln w="28575" cap="sq">
              <a:solidFill>
                <a:srgbClr val="4F81BD"/>
              </a:solidFill>
              <a:prstDash val="solid"/>
              <a:miter/>
            </a:ln>
          </p:spPr>
          <p:txBody>
            <a:bodyPr/>
            <a:lstStyle/>
            <a:p>
              <a:endParaRPr lang="en-US"/>
            </a:p>
          </p:txBody>
        </p:sp>
        <p:sp>
          <p:nvSpPr>
            <p:cNvPr id="29" name="TextBox 29"/>
            <p:cNvSpPr txBox="1"/>
            <p:nvPr/>
          </p:nvSpPr>
          <p:spPr>
            <a:xfrm>
              <a:off x="114300" y="19050"/>
              <a:ext cx="575727" cy="679450"/>
            </a:xfrm>
            <a:prstGeom prst="rect">
              <a:avLst/>
            </a:prstGeom>
          </p:spPr>
          <p:txBody>
            <a:bodyPr lIns="50800" tIns="50800" rIns="50800" bIns="50800" rtlCol="0" anchor="ctr"/>
            <a:lstStyle/>
            <a:p>
              <a:pPr algn="ctr">
                <a:lnSpc>
                  <a:spcPts val="2376"/>
                </a:lnSpc>
              </a:pPr>
              <a:endParaRPr/>
            </a:p>
          </p:txBody>
        </p:sp>
      </p:grpSp>
      <p:grpSp>
        <p:nvGrpSpPr>
          <p:cNvPr id="30" name="Group 30"/>
          <p:cNvGrpSpPr/>
          <p:nvPr/>
        </p:nvGrpSpPr>
        <p:grpSpPr>
          <a:xfrm>
            <a:off x="939366" y="1683366"/>
            <a:ext cx="1428994" cy="1228041"/>
            <a:chOff x="0" y="0"/>
            <a:chExt cx="812800" cy="698500"/>
          </a:xfrm>
        </p:grpSpPr>
        <p:sp>
          <p:nvSpPr>
            <p:cNvPr id="31" name="Freeform 31"/>
            <p:cNvSpPr/>
            <p:nvPr/>
          </p:nvSpPr>
          <p:spPr>
            <a:xfrm>
              <a:off x="11444" y="0"/>
              <a:ext cx="789912" cy="698500"/>
            </a:xfrm>
            <a:custGeom>
              <a:avLst/>
              <a:gdLst/>
              <a:ahLst/>
              <a:cxnLst/>
              <a:rect l="l" t="t" r="r" b="b"/>
              <a:pathLst>
                <a:path w="789912" h="698500">
                  <a:moveTo>
                    <a:pt x="771386" y="400761"/>
                  </a:moveTo>
                  <a:lnTo>
                    <a:pt x="628126" y="646989"/>
                  </a:lnTo>
                  <a:cubicBezTo>
                    <a:pt x="609571" y="678881"/>
                    <a:pt x="575457" y="698500"/>
                    <a:pt x="538561" y="698500"/>
                  </a:cubicBezTo>
                  <a:lnTo>
                    <a:pt x="251351" y="698500"/>
                  </a:lnTo>
                  <a:cubicBezTo>
                    <a:pt x="214455" y="698500"/>
                    <a:pt x="180341" y="678881"/>
                    <a:pt x="161786" y="646989"/>
                  </a:cubicBezTo>
                  <a:lnTo>
                    <a:pt x="18526" y="400761"/>
                  </a:lnTo>
                  <a:cubicBezTo>
                    <a:pt x="0" y="368919"/>
                    <a:pt x="0" y="329581"/>
                    <a:pt x="18526" y="297739"/>
                  </a:cubicBezTo>
                  <a:lnTo>
                    <a:pt x="161786" y="51511"/>
                  </a:lnTo>
                  <a:cubicBezTo>
                    <a:pt x="180341" y="19619"/>
                    <a:pt x="214455" y="0"/>
                    <a:pt x="251351" y="0"/>
                  </a:cubicBezTo>
                  <a:lnTo>
                    <a:pt x="538561" y="0"/>
                  </a:lnTo>
                  <a:cubicBezTo>
                    <a:pt x="575457" y="0"/>
                    <a:pt x="609571" y="19619"/>
                    <a:pt x="628126" y="51511"/>
                  </a:cubicBezTo>
                  <a:lnTo>
                    <a:pt x="771386" y="297739"/>
                  </a:lnTo>
                  <a:cubicBezTo>
                    <a:pt x="789912" y="329581"/>
                    <a:pt x="789912" y="368919"/>
                    <a:pt x="771386" y="400761"/>
                  </a:cubicBezTo>
                  <a:close/>
                </a:path>
              </a:pathLst>
            </a:custGeom>
            <a:solidFill>
              <a:srgbClr val="FDFDFD"/>
            </a:solidFill>
            <a:ln w="28575" cap="sq">
              <a:solidFill>
                <a:srgbClr val="4F81BD"/>
              </a:solidFill>
              <a:prstDash val="solid"/>
              <a:miter/>
            </a:ln>
          </p:spPr>
          <p:txBody>
            <a:bodyPr/>
            <a:lstStyle/>
            <a:p>
              <a:endParaRPr lang="en-US"/>
            </a:p>
          </p:txBody>
        </p:sp>
        <p:sp>
          <p:nvSpPr>
            <p:cNvPr id="32" name="TextBox 32"/>
            <p:cNvSpPr txBox="1"/>
            <p:nvPr/>
          </p:nvSpPr>
          <p:spPr>
            <a:xfrm>
              <a:off x="114300" y="19050"/>
              <a:ext cx="584200" cy="679450"/>
            </a:xfrm>
            <a:prstGeom prst="rect">
              <a:avLst/>
            </a:prstGeom>
          </p:spPr>
          <p:txBody>
            <a:bodyPr lIns="50800" tIns="50800" rIns="50800" bIns="50800" rtlCol="0" anchor="ctr"/>
            <a:lstStyle/>
            <a:p>
              <a:pPr algn="ctr">
                <a:lnSpc>
                  <a:spcPts val="2376"/>
                </a:lnSpc>
              </a:pPr>
              <a:endParaRPr/>
            </a:p>
          </p:txBody>
        </p:sp>
      </p:grpSp>
      <p:sp>
        <p:nvSpPr>
          <p:cNvPr id="33" name="Freeform 33"/>
          <p:cNvSpPr/>
          <p:nvPr/>
        </p:nvSpPr>
        <p:spPr>
          <a:xfrm>
            <a:off x="1303489" y="5168381"/>
            <a:ext cx="833817" cy="777534"/>
          </a:xfrm>
          <a:custGeom>
            <a:avLst/>
            <a:gdLst/>
            <a:ahLst/>
            <a:cxnLst/>
            <a:rect l="l" t="t" r="r" b="b"/>
            <a:pathLst>
              <a:path w="833817" h="777534">
                <a:moveTo>
                  <a:pt x="0" y="0"/>
                </a:moveTo>
                <a:lnTo>
                  <a:pt x="833817" y="0"/>
                </a:lnTo>
                <a:lnTo>
                  <a:pt x="833817" y="777534"/>
                </a:lnTo>
                <a:lnTo>
                  <a:pt x="0" y="777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34"/>
          <p:cNvSpPr/>
          <p:nvPr/>
        </p:nvSpPr>
        <p:spPr>
          <a:xfrm>
            <a:off x="1349572" y="1926027"/>
            <a:ext cx="664061" cy="672466"/>
          </a:xfrm>
          <a:custGeom>
            <a:avLst/>
            <a:gdLst/>
            <a:ahLst/>
            <a:cxnLst/>
            <a:rect l="l" t="t" r="r" b="b"/>
            <a:pathLst>
              <a:path w="664061" h="672466">
                <a:moveTo>
                  <a:pt x="0" y="0"/>
                </a:moveTo>
                <a:lnTo>
                  <a:pt x="664060" y="0"/>
                </a:lnTo>
                <a:lnTo>
                  <a:pt x="664060" y="672467"/>
                </a:lnTo>
                <a:lnTo>
                  <a:pt x="0" y="6724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Freeform 35"/>
          <p:cNvSpPr/>
          <p:nvPr/>
        </p:nvSpPr>
        <p:spPr>
          <a:xfrm>
            <a:off x="1215640" y="6699774"/>
            <a:ext cx="999135" cy="971658"/>
          </a:xfrm>
          <a:custGeom>
            <a:avLst/>
            <a:gdLst/>
            <a:ahLst/>
            <a:cxnLst/>
            <a:rect l="l" t="t" r="r" b="b"/>
            <a:pathLst>
              <a:path w="999135" h="971658">
                <a:moveTo>
                  <a:pt x="0" y="0"/>
                </a:moveTo>
                <a:lnTo>
                  <a:pt x="999134" y="0"/>
                </a:lnTo>
                <a:lnTo>
                  <a:pt x="999134" y="971659"/>
                </a:lnTo>
                <a:lnTo>
                  <a:pt x="0" y="9716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233891" y="8333314"/>
            <a:ext cx="874085" cy="874085"/>
          </a:xfrm>
          <a:custGeom>
            <a:avLst/>
            <a:gdLst/>
            <a:ahLst/>
            <a:cxnLst/>
            <a:rect l="l" t="t" r="r" b="b"/>
            <a:pathLst>
              <a:path w="874085" h="874085">
                <a:moveTo>
                  <a:pt x="0" y="0"/>
                </a:moveTo>
                <a:lnTo>
                  <a:pt x="874085" y="0"/>
                </a:lnTo>
                <a:lnTo>
                  <a:pt x="874085" y="874085"/>
                </a:lnTo>
                <a:lnTo>
                  <a:pt x="0" y="8740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7" name="Group 37"/>
          <p:cNvGrpSpPr/>
          <p:nvPr/>
        </p:nvGrpSpPr>
        <p:grpSpPr>
          <a:xfrm>
            <a:off x="7388960" y="208619"/>
            <a:ext cx="3510079" cy="999151"/>
            <a:chOff x="0" y="0"/>
            <a:chExt cx="924465" cy="263151"/>
          </a:xfrm>
        </p:grpSpPr>
        <p:sp>
          <p:nvSpPr>
            <p:cNvPr id="38" name="Freeform 38"/>
            <p:cNvSpPr/>
            <p:nvPr/>
          </p:nvSpPr>
          <p:spPr>
            <a:xfrm>
              <a:off x="0" y="0"/>
              <a:ext cx="924465" cy="263151"/>
            </a:xfrm>
            <a:custGeom>
              <a:avLst/>
              <a:gdLst/>
              <a:ahLst/>
              <a:cxnLst/>
              <a:rect l="l" t="t" r="r" b="b"/>
              <a:pathLst>
                <a:path w="924465" h="263151">
                  <a:moveTo>
                    <a:pt x="112487" y="0"/>
                  </a:moveTo>
                  <a:lnTo>
                    <a:pt x="811978" y="0"/>
                  </a:lnTo>
                  <a:cubicBezTo>
                    <a:pt x="874103" y="0"/>
                    <a:pt x="924465" y="50362"/>
                    <a:pt x="924465" y="112487"/>
                  </a:cubicBezTo>
                  <a:lnTo>
                    <a:pt x="924465" y="150664"/>
                  </a:lnTo>
                  <a:cubicBezTo>
                    <a:pt x="924465" y="212789"/>
                    <a:pt x="874103" y="263151"/>
                    <a:pt x="811978" y="263151"/>
                  </a:cubicBezTo>
                  <a:lnTo>
                    <a:pt x="112487" y="263151"/>
                  </a:lnTo>
                  <a:cubicBezTo>
                    <a:pt x="50362" y="263151"/>
                    <a:pt x="0" y="212789"/>
                    <a:pt x="0" y="150664"/>
                  </a:cubicBezTo>
                  <a:lnTo>
                    <a:pt x="0" y="112487"/>
                  </a:lnTo>
                  <a:cubicBezTo>
                    <a:pt x="0" y="50362"/>
                    <a:pt x="50362" y="0"/>
                    <a:pt x="112487" y="0"/>
                  </a:cubicBezTo>
                  <a:close/>
                </a:path>
              </a:pathLst>
            </a:custGeom>
            <a:solidFill>
              <a:srgbClr val="000000">
                <a:alpha val="0"/>
              </a:srgbClr>
            </a:solidFill>
            <a:ln w="38100" cap="rnd">
              <a:solidFill>
                <a:srgbClr val="004AAD"/>
              </a:solidFill>
              <a:prstDash val="solid"/>
              <a:round/>
            </a:ln>
          </p:spPr>
          <p:txBody>
            <a:bodyPr/>
            <a:lstStyle/>
            <a:p>
              <a:endParaRPr lang="en-US" dirty="0"/>
            </a:p>
          </p:txBody>
        </p:sp>
        <p:sp>
          <p:nvSpPr>
            <p:cNvPr id="39" name="TextBox 39"/>
            <p:cNvSpPr txBox="1"/>
            <p:nvPr/>
          </p:nvSpPr>
          <p:spPr>
            <a:xfrm>
              <a:off x="0" y="19050"/>
              <a:ext cx="924465" cy="244101"/>
            </a:xfrm>
            <a:prstGeom prst="rect">
              <a:avLst/>
            </a:prstGeom>
          </p:spPr>
          <p:txBody>
            <a:bodyPr lIns="50800" tIns="50800" rIns="50800" bIns="50800" rtlCol="0" anchor="ctr"/>
            <a:lstStyle/>
            <a:p>
              <a:pPr algn="ctr">
                <a:lnSpc>
                  <a:spcPts val="2376"/>
                </a:lnSpc>
              </a:pPr>
              <a:endParaRPr/>
            </a:p>
          </p:txBody>
        </p:sp>
      </p:grpSp>
      <p:sp>
        <p:nvSpPr>
          <p:cNvPr id="40" name="TextBox 40"/>
          <p:cNvSpPr txBox="1"/>
          <p:nvPr/>
        </p:nvSpPr>
        <p:spPr>
          <a:xfrm>
            <a:off x="2622980" y="4798389"/>
            <a:ext cx="12708332" cy="1560008"/>
          </a:xfrm>
          <a:prstGeom prst="rect">
            <a:avLst/>
          </a:prstGeom>
        </p:spPr>
        <p:txBody>
          <a:bodyPr lIns="0" tIns="0" rIns="0" bIns="0" rtlCol="0" anchor="t">
            <a:spAutoFit/>
          </a:bodyPr>
          <a:lstStyle/>
          <a:p>
            <a:pPr algn="l">
              <a:lnSpc>
                <a:spcPts val="3145"/>
              </a:lnSpc>
            </a:pPr>
            <a:r>
              <a:rPr lang="en-US" sz="2246" b="1" dirty="0" err="1">
                <a:solidFill>
                  <a:srgbClr val="FFFFFF"/>
                </a:solidFill>
                <a:latin typeface="Inter Bold"/>
                <a:ea typeface="Inter Bold"/>
                <a:cs typeface="Inter Bold"/>
                <a:sym typeface="Inter Bold"/>
              </a:rPr>
              <a:t>Tự</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động</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cập</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nhật</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dữ</a:t>
            </a:r>
            <a:r>
              <a:rPr lang="en-US" sz="2246" b="1" dirty="0">
                <a:solidFill>
                  <a:srgbClr val="FFFFFF"/>
                </a:solidFill>
                <a:latin typeface="Inter Bold"/>
                <a:ea typeface="Inter Bold"/>
                <a:cs typeface="Inter Bold"/>
                <a:sym typeface="Inter Bold"/>
              </a:rPr>
              <a:t> </a:t>
            </a:r>
            <a:r>
              <a:rPr lang="en-US" sz="2246" b="1" dirty="0" err="1">
                <a:solidFill>
                  <a:srgbClr val="FFFFFF"/>
                </a:solidFill>
                <a:latin typeface="Inter Bold"/>
                <a:ea typeface="Inter Bold"/>
                <a:cs typeface="Inter Bold"/>
                <a:sym typeface="Inter Bold"/>
              </a:rPr>
              <a:t>liệu</a:t>
            </a:r>
            <a:r>
              <a:rPr lang="en-US" sz="2246" b="1" dirty="0">
                <a:solidFill>
                  <a:srgbClr val="FFFFFF"/>
                </a:solidFill>
                <a:latin typeface="Inter Bold"/>
                <a:ea typeface="Inter Bold"/>
                <a:cs typeface="Inter Bold"/>
                <a:sym typeface="Inter Bold"/>
              </a:rPr>
              <a:t> : </a:t>
            </a:r>
          </a:p>
          <a:p>
            <a:pPr algn="l">
              <a:lnSpc>
                <a:spcPts val="3145"/>
              </a:lnSpc>
            </a:pPr>
            <a:r>
              <a:rPr lang="en-US" sz="2246" dirty="0" err="1">
                <a:solidFill>
                  <a:srgbClr val="FFFFFF"/>
                </a:solidFill>
                <a:latin typeface="Inter"/>
                <a:ea typeface="Inter"/>
                <a:cs typeface="Inter"/>
                <a:sym typeface="Inter"/>
              </a:rPr>
              <a:t>Hệ</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thống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có</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khả</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năng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lập</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lịch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xử</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lý</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dữ</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liệu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tự</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động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và</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tạo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báo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cáo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theo</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định</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kỳ</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hoặc</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sự</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kiện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cụ</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thể</a:t>
            </a:r>
            <a:r>
              <a:rPr lang="en-US" sz="2246" dirty="0">
                <a:solidFill>
                  <a:srgbClr val="FFFFFF"/>
                </a:solidFill>
                <a:latin typeface="Inter"/>
                <a:ea typeface="Inter"/>
                <a:cs typeface="Inter"/>
                <a:sym typeface="Inter"/>
              </a:rPr>
              <a:t> ( VD: </a:t>
            </a:r>
            <a:r>
              <a:rPr lang="en-US" sz="2246" dirty="0" err="1">
                <a:solidFill>
                  <a:srgbClr val="FFFFFF"/>
                </a:solidFill>
                <a:latin typeface="Inter"/>
                <a:ea typeface="Inter"/>
                <a:cs typeface="Inter"/>
                <a:sym typeface="Inter"/>
              </a:rPr>
              <a:t>Hàng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tuần</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hàng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tháng</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hoặc</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khi</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có</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dữ</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liệu</a:t>
            </a:r>
            <a:r>
              <a:rPr lang="en-US" sz="2246" dirty="0">
                <a:solidFill>
                  <a:srgbClr val="FFFFFF"/>
                </a:solidFill>
                <a:latin typeface="Inter"/>
                <a:ea typeface="Inter"/>
                <a:cs typeface="Inter"/>
                <a:sym typeface="Inter"/>
              </a:rPr>
              <a:t> </a:t>
            </a:r>
            <a:r>
              <a:rPr lang="en-US" sz="2246" dirty="0" err="1">
                <a:solidFill>
                  <a:srgbClr val="FFFFFF"/>
                </a:solidFill>
                <a:latin typeface="Inter"/>
                <a:ea typeface="Inter"/>
                <a:cs typeface="Inter"/>
                <a:sym typeface="Inter"/>
              </a:rPr>
              <a:t>mới</a:t>
            </a:r>
            <a:r>
              <a:rPr lang="en-US" sz="2246" dirty="0">
                <a:solidFill>
                  <a:srgbClr val="FFFFFF"/>
                </a:solidFill>
                <a:latin typeface="Inter"/>
                <a:ea typeface="Inter"/>
                <a:cs typeface="Inter"/>
                <a:sym typeface="Inter"/>
              </a:rPr>
              <a:t> )</a:t>
            </a:r>
          </a:p>
          <a:p>
            <a:pPr algn="l">
              <a:lnSpc>
                <a:spcPts val="3145"/>
              </a:lnSpc>
            </a:pPr>
            <a:endParaRPr lang="en-US" sz="2246" dirty="0">
              <a:solidFill>
                <a:srgbClr val="FFFFFF"/>
              </a:solidFill>
              <a:latin typeface="Inter"/>
              <a:ea typeface="Inter"/>
              <a:cs typeface="Inter"/>
              <a:sym typeface="Inter"/>
            </a:endParaRPr>
          </a:p>
        </p:txBody>
      </p:sp>
      <p:sp>
        <p:nvSpPr>
          <p:cNvPr id="41" name="TextBox 41"/>
          <p:cNvSpPr txBox="1"/>
          <p:nvPr/>
        </p:nvSpPr>
        <p:spPr>
          <a:xfrm>
            <a:off x="2569028" y="8133960"/>
            <a:ext cx="14659370" cy="1624258"/>
          </a:xfrm>
          <a:prstGeom prst="rect">
            <a:avLst/>
          </a:prstGeom>
        </p:spPr>
        <p:txBody>
          <a:bodyPr lIns="0" tIns="0" rIns="0" bIns="0" rtlCol="0" anchor="t">
            <a:spAutoFit/>
          </a:bodyPr>
          <a:lstStyle/>
          <a:p>
            <a:pPr algn="l">
              <a:lnSpc>
                <a:spcPts val="3279"/>
              </a:lnSpc>
            </a:pPr>
            <a:r>
              <a:rPr lang="en-US" sz="2342" b="1">
                <a:solidFill>
                  <a:srgbClr val="FFFFFF"/>
                </a:solidFill>
                <a:latin typeface="Inter Bold"/>
                <a:ea typeface="Inter Bold"/>
                <a:cs typeface="Inter Bold"/>
                <a:sym typeface="Inter Bold"/>
              </a:rPr>
              <a:t>Khả năng tích hợp với nhiều nguồn dữ liệu    : </a:t>
            </a:r>
          </a:p>
          <a:p>
            <a:pPr algn="l">
              <a:lnSpc>
                <a:spcPts val="3279"/>
              </a:lnSpc>
            </a:pPr>
            <a:r>
              <a:rPr lang="en-US" sz="2342">
                <a:solidFill>
                  <a:srgbClr val="FFFFFF"/>
                </a:solidFill>
                <a:latin typeface="Inter"/>
                <a:ea typeface="Inter"/>
                <a:cs typeface="Inter"/>
                <a:sym typeface="Inter"/>
              </a:rPr>
              <a:t>Sử dụng mediation  giúp tăng khả năng tích hợp với nhiều nguồn dữ liệu khác nhau như cơ sở dữ liệu, API, Files để thu thập dữ liệu đầu vào giúp dễ dàng  kể nối, khai thác và phân tích dữ liệu từ nhiều nguồn  </a:t>
            </a:r>
          </a:p>
          <a:p>
            <a:pPr algn="l">
              <a:lnSpc>
                <a:spcPts val="3279"/>
              </a:lnSpc>
            </a:pPr>
            <a:endParaRPr lang="en-US" sz="2342">
              <a:solidFill>
                <a:srgbClr val="FFFFFF"/>
              </a:solidFill>
              <a:latin typeface="Inter"/>
              <a:ea typeface="Inter"/>
              <a:cs typeface="Inter"/>
              <a:sym typeface="Inter"/>
            </a:endParaRPr>
          </a:p>
        </p:txBody>
      </p:sp>
      <p:sp>
        <p:nvSpPr>
          <p:cNvPr id="42" name="TextBox 42"/>
          <p:cNvSpPr txBox="1"/>
          <p:nvPr/>
        </p:nvSpPr>
        <p:spPr>
          <a:xfrm>
            <a:off x="7848600" y="209557"/>
            <a:ext cx="11400499" cy="918778"/>
          </a:xfrm>
          <a:prstGeom prst="rect">
            <a:avLst/>
          </a:prstGeom>
        </p:spPr>
        <p:txBody>
          <a:bodyPr lIns="0" tIns="0" rIns="0" bIns="0" rtlCol="0" anchor="t">
            <a:spAutoFit/>
          </a:bodyPr>
          <a:lstStyle/>
          <a:p>
            <a:pPr algn="just">
              <a:lnSpc>
                <a:spcPts val="7644"/>
              </a:lnSpc>
            </a:pPr>
            <a:r>
              <a:rPr lang="vi-VN" sz="5460" b="1" dirty="0">
                <a:solidFill>
                  <a:srgbClr val="4173B8"/>
                </a:solidFill>
                <a:latin typeface="Inter Bold" panose="020B0604020202020204" charset="0"/>
                <a:ea typeface="Inter Bold" panose="020B0604020202020204" charset="0"/>
                <a:cs typeface="Poppins" panose="00000500000000000000" pitchFamily="2" charset="0"/>
                <a:sym typeface="Poppins Semi-Bold"/>
              </a:rPr>
              <a:t>LỢI ÍCH  </a:t>
            </a:r>
            <a:r>
              <a:rPr lang="en-US" sz="5460" b="1" dirty="0">
                <a:solidFill>
                  <a:srgbClr val="4173B8"/>
                </a:solidFill>
                <a:latin typeface="Inter Bold" panose="020B0604020202020204" charset="0"/>
                <a:ea typeface="Inter Bold" panose="020B0604020202020204" charset="0"/>
                <a:cs typeface="Poppins" panose="00000500000000000000" pitchFamily="2" charset="0"/>
                <a:sym typeface="Poppins Semi-Bold"/>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787" y="-487829"/>
            <a:ext cx="7534987" cy="2035827"/>
          </a:xfrm>
          <a:custGeom>
            <a:avLst/>
            <a:gdLst/>
            <a:ahLst/>
            <a:cxnLst/>
            <a:rect l="l" t="t" r="r" b="b"/>
            <a:pathLst>
              <a:path w="7534987" h="2035827">
                <a:moveTo>
                  <a:pt x="0" y="0"/>
                </a:moveTo>
                <a:lnTo>
                  <a:pt x="7534987" y="0"/>
                </a:lnTo>
                <a:lnTo>
                  <a:pt x="7534987" y="2035827"/>
                </a:lnTo>
                <a:lnTo>
                  <a:pt x="0" y="2035827"/>
                </a:lnTo>
                <a:lnTo>
                  <a:pt x="0" y="0"/>
                </a:lnTo>
                <a:close/>
              </a:path>
            </a:pathLst>
          </a:custGeom>
          <a:blipFill>
            <a:blip r:embed="rId2">
              <a:extLst>
                <a:ext uri="{96DAC541-7B7A-43D3-8B79-37D633B846F1}">
                  <asvg:svgBlip xmlns:asvg="http://schemas.microsoft.com/office/drawing/2016/SVG/main" r:embed="rId3"/>
                </a:ext>
              </a:extLst>
            </a:blip>
            <a:stretch>
              <a:fillRect t="-18229" b="-18229"/>
            </a:stretch>
          </a:blipFill>
        </p:spPr>
        <p:txBody>
          <a:bodyPr/>
          <a:lstStyle/>
          <a:p>
            <a:endParaRPr lang="en-US"/>
          </a:p>
        </p:txBody>
      </p:sp>
      <p:grpSp>
        <p:nvGrpSpPr>
          <p:cNvPr id="3" name="Group 3"/>
          <p:cNvGrpSpPr/>
          <p:nvPr/>
        </p:nvGrpSpPr>
        <p:grpSpPr>
          <a:xfrm>
            <a:off x="16832262" y="347662"/>
            <a:ext cx="1172249" cy="643653"/>
            <a:chOff x="0" y="0"/>
            <a:chExt cx="1562999" cy="858204"/>
          </a:xfrm>
        </p:grpSpPr>
        <p:sp>
          <p:nvSpPr>
            <p:cNvPr id="4" name="Freeform 4"/>
            <p:cNvSpPr/>
            <p:nvPr/>
          </p:nvSpPr>
          <p:spPr>
            <a:xfrm>
              <a:off x="0" y="0"/>
              <a:ext cx="1562989" cy="858266"/>
            </a:xfrm>
            <a:custGeom>
              <a:avLst/>
              <a:gdLst/>
              <a:ahLst/>
              <a:cxnLst/>
              <a:rect l="l" t="t" r="r" b="b"/>
              <a:pathLst>
                <a:path w="1562989" h="858266">
                  <a:moveTo>
                    <a:pt x="0" y="0"/>
                  </a:moveTo>
                  <a:lnTo>
                    <a:pt x="1562989" y="0"/>
                  </a:lnTo>
                  <a:lnTo>
                    <a:pt x="1562989" y="858266"/>
                  </a:lnTo>
                  <a:lnTo>
                    <a:pt x="0" y="858266"/>
                  </a:lnTo>
                  <a:lnTo>
                    <a:pt x="0" y="0"/>
                  </a:lnTo>
                  <a:close/>
                </a:path>
              </a:pathLst>
            </a:custGeom>
            <a:blipFill>
              <a:blip r:embed="rId4"/>
              <a:stretch>
                <a:fillRect t="-273" b="-266"/>
              </a:stretch>
            </a:blipFill>
          </p:spPr>
          <p:txBody>
            <a:bodyPr/>
            <a:lstStyle/>
            <a:p>
              <a:endParaRPr lang="en-US"/>
            </a:p>
          </p:txBody>
        </p:sp>
      </p:grpSp>
      <p:sp>
        <p:nvSpPr>
          <p:cNvPr id="7" name="TextBox 7"/>
          <p:cNvSpPr txBox="1"/>
          <p:nvPr/>
        </p:nvSpPr>
        <p:spPr>
          <a:xfrm>
            <a:off x="914400" y="438655"/>
            <a:ext cx="6096000" cy="461665"/>
          </a:xfrm>
          <a:prstGeom prst="rect">
            <a:avLst/>
          </a:prstGeom>
        </p:spPr>
        <p:txBody>
          <a:bodyPr wrap="square" lIns="0" tIns="0" rIns="0" bIns="0" rtlCol="0" anchor="t">
            <a:spAutoFit/>
          </a:bodyPr>
          <a:lstStyle/>
          <a:p>
            <a:pPr algn="l">
              <a:lnSpc>
                <a:spcPts val="3600"/>
              </a:lnSpc>
            </a:pPr>
            <a:r>
              <a:rPr lang="en-US" sz="3000" b="1" dirty="0">
                <a:solidFill>
                  <a:srgbClr val="FFFFFF"/>
                </a:solidFill>
                <a:latin typeface="Muli Bold"/>
                <a:ea typeface="Muli Bold"/>
                <a:cs typeface="Muli Bold"/>
                <a:sym typeface="Muli Bold"/>
              </a:rPr>
              <a:t>II. </a:t>
            </a:r>
            <a:r>
              <a:rPr lang="en-US" sz="3000" b="1" dirty="0" err="1">
                <a:solidFill>
                  <a:srgbClr val="FFFFFF"/>
                </a:solidFill>
                <a:latin typeface="Muli Bold"/>
                <a:ea typeface="Muli Bold"/>
                <a:cs typeface="Muli Bold"/>
                <a:sym typeface="Muli Bold"/>
              </a:rPr>
              <a:t>Tổng</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quan</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giải</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pháp</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triển</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khai</a:t>
            </a:r>
            <a:endParaRPr lang="en-US" sz="3000" b="1" dirty="0">
              <a:solidFill>
                <a:srgbClr val="FFFFFF"/>
              </a:solidFill>
              <a:latin typeface="Muli Bold"/>
              <a:ea typeface="Muli Bold"/>
              <a:cs typeface="Muli Bold"/>
              <a:sym typeface="Muli Bold"/>
            </a:endParaRPr>
          </a:p>
        </p:txBody>
      </p:sp>
      <p:pic>
        <p:nvPicPr>
          <p:cNvPr id="9" name="Picture 8" descr="A diagram of a data flow&#10;&#10;AI-generated content may be incorrect.">
            <a:extLst>
              <a:ext uri="{FF2B5EF4-FFF2-40B4-BE49-F238E27FC236}">
                <a16:creationId xmlns:a16="http://schemas.microsoft.com/office/drawing/2014/main" id="{F59B0B77-4D53-1451-EAA3-5DE041DF2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25" y="1714500"/>
            <a:ext cx="17964150" cy="76295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computer&#10;&#10;AI-generated content may be incorrect.">
            <a:extLst>
              <a:ext uri="{FF2B5EF4-FFF2-40B4-BE49-F238E27FC236}">
                <a16:creationId xmlns:a16="http://schemas.microsoft.com/office/drawing/2014/main" id="{12161281-5988-A31B-B0A3-1EBCD01CA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074838"/>
            <a:ext cx="14020800" cy="7794292"/>
          </a:xfrm>
          <a:prstGeom prst="rect">
            <a:avLst/>
          </a:prstGeom>
        </p:spPr>
      </p:pic>
      <p:sp>
        <p:nvSpPr>
          <p:cNvPr id="2" name="Freeform 2"/>
          <p:cNvSpPr/>
          <p:nvPr/>
        </p:nvSpPr>
        <p:spPr>
          <a:xfrm>
            <a:off x="-219787" y="-487829"/>
            <a:ext cx="7534987" cy="2035827"/>
          </a:xfrm>
          <a:custGeom>
            <a:avLst/>
            <a:gdLst/>
            <a:ahLst/>
            <a:cxnLst/>
            <a:rect l="l" t="t" r="r" b="b"/>
            <a:pathLst>
              <a:path w="7534987" h="2035827">
                <a:moveTo>
                  <a:pt x="0" y="0"/>
                </a:moveTo>
                <a:lnTo>
                  <a:pt x="7534987" y="0"/>
                </a:lnTo>
                <a:lnTo>
                  <a:pt x="7534987" y="2035827"/>
                </a:lnTo>
                <a:lnTo>
                  <a:pt x="0" y="2035827"/>
                </a:lnTo>
                <a:lnTo>
                  <a:pt x="0" y="0"/>
                </a:lnTo>
                <a:close/>
              </a:path>
            </a:pathLst>
          </a:custGeom>
          <a:blipFill>
            <a:blip r:embed="rId3">
              <a:extLst>
                <a:ext uri="{96DAC541-7B7A-43D3-8B79-37D633B846F1}">
                  <asvg:svgBlip xmlns:asvg="http://schemas.microsoft.com/office/drawing/2016/SVG/main" r:embed="rId4"/>
                </a:ext>
              </a:extLst>
            </a:blip>
            <a:stretch>
              <a:fillRect t="-18229" b="-18229"/>
            </a:stretch>
          </a:blipFill>
        </p:spPr>
        <p:txBody>
          <a:bodyPr/>
          <a:lstStyle/>
          <a:p>
            <a:endParaRPr lang="en-US"/>
          </a:p>
        </p:txBody>
      </p:sp>
      <p:grpSp>
        <p:nvGrpSpPr>
          <p:cNvPr id="3" name="Group 3"/>
          <p:cNvGrpSpPr/>
          <p:nvPr/>
        </p:nvGrpSpPr>
        <p:grpSpPr>
          <a:xfrm>
            <a:off x="16832262" y="347662"/>
            <a:ext cx="1172249" cy="643653"/>
            <a:chOff x="0" y="0"/>
            <a:chExt cx="1562999" cy="858204"/>
          </a:xfrm>
        </p:grpSpPr>
        <p:sp>
          <p:nvSpPr>
            <p:cNvPr id="4" name="Freeform 4"/>
            <p:cNvSpPr/>
            <p:nvPr/>
          </p:nvSpPr>
          <p:spPr>
            <a:xfrm>
              <a:off x="0" y="0"/>
              <a:ext cx="1562989" cy="858266"/>
            </a:xfrm>
            <a:custGeom>
              <a:avLst/>
              <a:gdLst/>
              <a:ahLst/>
              <a:cxnLst/>
              <a:rect l="l" t="t" r="r" b="b"/>
              <a:pathLst>
                <a:path w="1562989" h="858266">
                  <a:moveTo>
                    <a:pt x="0" y="0"/>
                  </a:moveTo>
                  <a:lnTo>
                    <a:pt x="1562989" y="0"/>
                  </a:lnTo>
                  <a:lnTo>
                    <a:pt x="1562989" y="858266"/>
                  </a:lnTo>
                  <a:lnTo>
                    <a:pt x="0" y="858266"/>
                  </a:lnTo>
                  <a:lnTo>
                    <a:pt x="0" y="0"/>
                  </a:lnTo>
                  <a:close/>
                </a:path>
              </a:pathLst>
            </a:custGeom>
            <a:blipFill>
              <a:blip r:embed="rId5"/>
              <a:stretch>
                <a:fillRect t="-273" b="-266"/>
              </a:stretch>
            </a:blipFill>
          </p:spPr>
          <p:txBody>
            <a:bodyPr/>
            <a:lstStyle/>
            <a:p>
              <a:endParaRPr lang="en-US"/>
            </a:p>
          </p:txBody>
        </p:sp>
      </p:grpSp>
      <p:sp>
        <p:nvSpPr>
          <p:cNvPr id="7" name="TextBox 7"/>
          <p:cNvSpPr txBox="1"/>
          <p:nvPr/>
        </p:nvSpPr>
        <p:spPr>
          <a:xfrm>
            <a:off x="914400" y="438655"/>
            <a:ext cx="6096000" cy="461665"/>
          </a:xfrm>
          <a:prstGeom prst="rect">
            <a:avLst/>
          </a:prstGeom>
        </p:spPr>
        <p:txBody>
          <a:bodyPr wrap="square" lIns="0" tIns="0" rIns="0" bIns="0" rtlCol="0" anchor="t">
            <a:spAutoFit/>
          </a:bodyPr>
          <a:lstStyle/>
          <a:p>
            <a:pPr algn="l">
              <a:lnSpc>
                <a:spcPts val="3600"/>
              </a:lnSpc>
            </a:pPr>
            <a:r>
              <a:rPr lang="en-US" sz="3000" b="1" dirty="0">
                <a:solidFill>
                  <a:srgbClr val="FFFFFF"/>
                </a:solidFill>
                <a:latin typeface="Muli Bold"/>
                <a:ea typeface="Muli Bold"/>
                <a:cs typeface="Muli Bold"/>
                <a:sym typeface="Muli Bold"/>
              </a:rPr>
              <a:t>II. </a:t>
            </a:r>
            <a:r>
              <a:rPr lang="en-US" sz="3000" b="1" dirty="0" err="1">
                <a:solidFill>
                  <a:srgbClr val="FFFFFF"/>
                </a:solidFill>
                <a:latin typeface="Muli Bold"/>
                <a:ea typeface="Muli Bold"/>
                <a:cs typeface="Muli Bold"/>
                <a:sym typeface="Muli Bold"/>
              </a:rPr>
              <a:t>Tổng</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quan</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giải</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pháp</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triển</a:t>
            </a:r>
            <a:r>
              <a:rPr lang="en-US" sz="3000" b="1" dirty="0">
                <a:solidFill>
                  <a:srgbClr val="FFFFFF"/>
                </a:solidFill>
                <a:latin typeface="Muli Bold"/>
                <a:ea typeface="Muli Bold"/>
                <a:cs typeface="Muli Bold"/>
                <a:sym typeface="Muli Bold"/>
              </a:rPr>
              <a:t> </a:t>
            </a:r>
            <a:r>
              <a:rPr lang="en-US" sz="3000" b="1" dirty="0" err="1">
                <a:solidFill>
                  <a:srgbClr val="FFFFFF"/>
                </a:solidFill>
                <a:latin typeface="Muli Bold"/>
                <a:ea typeface="Muli Bold"/>
                <a:cs typeface="Muli Bold"/>
                <a:sym typeface="Muli Bold"/>
              </a:rPr>
              <a:t>khai</a:t>
            </a:r>
            <a:endParaRPr lang="en-US" sz="3000" b="1" dirty="0">
              <a:solidFill>
                <a:srgbClr val="FFFFFF"/>
              </a:solidFill>
              <a:latin typeface="Muli Bold"/>
              <a:ea typeface="Muli Bold"/>
              <a:cs typeface="Muli Bold"/>
              <a:sym typeface="Muli Bold"/>
            </a:endParaRPr>
          </a:p>
        </p:txBody>
      </p:sp>
      <p:sp>
        <p:nvSpPr>
          <p:cNvPr id="5" name="TextBox 4">
            <a:extLst>
              <a:ext uri="{FF2B5EF4-FFF2-40B4-BE49-F238E27FC236}">
                <a16:creationId xmlns:a16="http://schemas.microsoft.com/office/drawing/2014/main" id="{67342A9B-102C-CF47-1B0A-875839243214}"/>
              </a:ext>
            </a:extLst>
          </p:cNvPr>
          <p:cNvSpPr txBox="1"/>
          <p:nvPr/>
        </p:nvSpPr>
        <p:spPr>
          <a:xfrm>
            <a:off x="-2386692" y="1674728"/>
            <a:ext cx="9397092" cy="671338"/>
          </a:xfrm>
          <a:prstGeom prst="rect">
            <a:avLst/>
          </a:prstGeom>
          <a:noFill/>
        </p:spPr>
        <p:txBody>
          <a:bodyPr wrap="square">
            <a:spAutoFit/>
          </a:bodyPr>
          <a:lstStyle/>
          <a:p>
            <a:pPr algn="ctr">
              <a:lnSpc>
                <a:spcPts val="5039"/>
              </a:lnSpc>
            </a:pPr>
            <a:r>
              <a:rPr lang="en-US" sz="3200" b="1" dirty="0" err="1">
                <a:solidFill>
                  <a:srgbClr val="023F93"/>
                </a:solidFill>
                <a:latin typeface="Muli Bold"/>
                <a:ea typeface="Muli Bold"/>
                <a:cs typeface="Muli Bold"/>
                <a:sym typeface="Muli Bold"/>
              </a:rPr>
              <a:t>Đánh</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giá</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về</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giải</a:t>
            </a:r>
            <a:r>
              <a:rPr lang="en-US" sz="3200" b="1" dirty="0">
                <a:solidFill>
                  <a:srgbClr val="023F93"/>
                </a:solidFill>
                <a:latin typeface="Muli Bold"/>
                <a:ea typeface="Muli Bold"/>
                <a:cs typeface="Muli Bold"/>
                <a:sym typeface="Muli Bold"/>
              </a:rPr>
              <a:t> </a:t>
            </a:r>
            <a:r>
              <a:rPr lang="en-US" sz="3200" b="1" dirty="0" err="1">
                <a:solidFill>
                  <a:srgbClr val="023F93"/>
                </a:solidFill>
                <a:latin typeface="Muli Bold"/>
                <a:ea typeface="Muli Bold"/>
                <a:cs typeface="Muli Bold"/>
                <a:sym typeface="Muli Bold"/>
              </a:rPr>
              <a:t>pháp</a:t>
            </a:r>
            <a:endParaRPr lang="en-US" sz="3200" b="1" dirty="0">
              <a:solidFill>
                <a:srgbClr val="023F93"/>
              </a:solidFill>
              <a:latin typeface="Muli Bold"/>
              <a:ea typeface="Muli Bold"/>
              <a:cs typeface="Muli Bold"/>
              <a:sym typeface="Muli Bold"/>
            </a:endParaRPr>
          </a:p>
        </p:txBody>
      </p:sp>
      <p:sp>
        <p:nvSpPr>
          <p:cNvPr id="11" name="TextBox 10">
            <a:extLst>
              <a:ext uri="{FF2B5EF4-FFF2-40B4-BE49-F238E27FC236}">
                <a16:creationId xmlns:a16="http://schemas.microsoft.com/office/drawing/2014/main" id="{3AF22D80-1CB6-DACA-29E6-04FE6E283E16}"/>
              </a:ext>
            </a:extLst>
          </p:cNvPr>
          <p:cNvSpPr txBox="1"/>
          <p:nvPr/>
        </p:nvSpPr>
        <p:spPr>
          <a:xfrm>
            <a:off x="190500" y="2574681"/>
            <a:ext cx="7543800" cy="2691571"/>
          </a:xfrm>
          <a:prstGeom prst="rect">
            <a:avLst/>
          </a:prstGeom>
          <a:noFill/>
        </p:spPr>
        <p:txBody>
          <a:bodyPr wrap="square">
            <a:spAutoFit/>
          </a:bodyPr>
          <a:lstStyle/>
          <a:p>
            <a:pPr>
              <a:lnSpc>
                <a:spcPct val="250000"/>
              </a:lnSpc>
            </a:pPr>
            <a:r>
              <a:rPr lang="vi-VN" sz="1400" b="1" dirty="0"/>
              <a:t>Hệ thống ETL mạnh mẽ và linh hoạt</a:t>
            </a:r>
            <a:endParaRPr lang="vi-VN" sz="1400" dirty="0"/>
          </a:p>
          <a:p>
            <a:pPr>
              <a:lnSpc>
                <a:spcPct val="250000"/>
              </a:lnSpc>
              <a:buFont typeface="Arial" panose="020B0604020202020204" pitchFamily="34" charset="0"/>
              <a:buChar char="•"/>
            </a:pPr>
            <a:r>
              <a:rPr lang="vi-VN" sz="1400" b="1" dirty="0"/>
              <a:t>Apache Airflow (Cluster):</a:t>
            </a:r>
            <a:r>
              <a:rPr lang="vi-VN" sz="1400" dirty="0"/>
              <a:t> Điều phối dữ liệu tự động, ổn định.</a:t>
            </a:r>
          </a:p>
          <a:p>
            <a:pPr>
              <a:lnSpc>
                <a:spcPct val="250000"/>
              </a:lnSpc>
              <a:buFont typeface="Arial" panose="020B0604020202020204" pitchFamily="34" charset="0"/>
              <a:buChar char="•"/>
            </a:pPr>
            <a:r>
              <a:rPr lang="vi-VN" sz="1400" b="1" dirty="0"/>
              <a:t>Hadoop + Hive:</a:t>
            </a:r>
            <a:r>
              <a:rPr lang="vi-VN" sz="1400" dirty="0"/>
              <a:t> Lưu trữ lớn, xử lý nhanh.</a:t>
            </a:r>
          </a:p>
          <a:p>
            <a:pPr>
              <a:lnSpc>
                <a:spcPct val="250000"/>
              </a:lnSpc>
              <a:buFont typeface="Arial" panose="020B0604020202020204" pitchFamily="34" charset="0"/>
              <a:buChar char="•"/>
            </a:pPr>
            <a:r>
              <a:rPr lang="vi-VN" sz="1400" b="1" dirty="0"/>
              <a:t>Oracle Data Warehouse:</a:t>
            </a:r>
            <a:r>
              <a:rPr lang="vi-VN" sz="1400" dirty="0"/>
              <a:t> Tối ưu phân tích, hỗ trợ Data Mart.</a:t>
            </a:r>
          </a:p>
          <a:p>
            <a:pPr>
              <a:lnSpc>
                <a:spcPct val="250000"/>
              </a:lnSpc>
              <a:buFont typeface="Arial" panose="020B0604020202020204" pitchFamily="34" charset="0"/>
              <a:buChar char="•"/>
            </a:pPr>
            <a:r>
              <a:rPr lang="vi-VN" sz="1400" b="1" dirty="0"/>
              <a:t>Apache Superset (Cluster):</a:t>
            </a:r>
            <a:r>
              <a:rPr lang="vi-VN" sz="1400" dirty="0"/>
              <a:t> Trực quan hóa dữ liệu hiệu quả.</a:t>
            </a:r>
          </a:p>
        </p:txBody>
      </p:sp>
      <p:sp>
        <p:nvSpPr>
          <p:cNvPr id="16" name="Arrow: Right 15">
            <a:extLst>
              <a:ext uri="{FF2B5EF4-FFF2-40B4-BE49-F238E27FC236}">
                <a16:creationId xmlns:a16="http://schemas.microsoft.com/office/drawing/2014/main" id="{516E27BD-8BCF-43B8-28E4-2F6BAF7F81C2}"/>
              </a:ext>
            </a:extLst>
          </p:cNvPr>
          <p:cNvSpPr/>
          <p:nvPr/>
        </p:nvSpPr>
        <p:spPr>
          <a:xfrm>
            <a:off x="374436" y="5540953"/>
            <a:ext cx="12192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7" name="TextBox 16">
            <a:extLst>
              <a:ext uri="{FF2B5EF4-FFF2-40B4-BE49-F238E27FC236}">
                <a16:creationId xmlns:a16="http://schemas.microsoft.com/office/drawing/2014/main" id="{A1EA8913-1865-7183-6DC6-8275F9B7A55A}"/>
              </a:ext>
            </a:extLst>
          </p:cNvPr>
          <p:cNvSpPr txBox="1"/>
          <p:nvPr/>
        </p:nvSpPr>
        <p:spPr>
          <a:xfrm>
            <a:off x="1735418" y="5607598"/>
            <a:ext cx="3345788"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Dễ</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dàng</a:t>
            </a:r>
            <a:r>
              <a:rPr lang="en-US" sz="2000" b="1" dirty="0">
                <a:latin typeface="Times New Roman" panose="02020603050405020304" pitchFamily="18" charset="0"/>
                <a:cs typeface="Times New Roman" panose="02020603050405020304" pitchFamily="18" charset="0"/>
              </a:rPr>
              <a:t> scaling, chi </a:t>
            </a:r>
            <a:r>
              <a:rPr lang="en-US" sz="2000" b="1" dirty="0" err="1">
                <a:latin typeface="Times New Roman" panose="02020603050405020304" pitchFamily="18" charset="0"/>
                <a:cs typeface="Times New Roman" panose="02020603050405020304" pitchFamily="18" charset="0"/>
              </a:rPr>
              <a:t>phí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thấp</a:t>
            </a:r>
            <a:endParaRPr lang="en-001" sz="2000" b="1" dirty="0">
              <a:latin typeface="Times New Roman" panose="02020603050405020304" pitchFamily="18" charset="0"/>
              <a:cs typeface="Times New Roman" panose="02020603050405020304" pitchFamily="18" charset="0"/>
            </a:endParaRPr>
          </a:p>
        </p:txBody>
      </p:sp>
      <p:sp>
        <p:nvSpPr>
          <p:cNvPr id="18" name="Flowchart: Decision 17">
            <a:extLst>
              <a:ext uri="{FF2B5EF4-FFF2-40B4-BE49-F238E27FC236}">
                <a16:creationId xmlns:a16="http://schemas.microsoft.com/office/drawing/2014/main" id="{841CCFE2-9AB3-2D28-3767-C4DB41BB8FEC}"/>
              </a:ext>
            </a:extLst>
          </p:cNvPr>
          <p:cNvSpPr/>
          <p:nvPr/>
        </p:nvSpPr>
        <p:spPr>
          <a:xfrm>
            <a:off x="-533400" y="6376127"/>
            <a:ext cx="4504018" cy="4177574"/>
          </a:xfrm>
          <a:prstGeom prst="flowChartDecision">
            <a:avLst/>
          </a:prstGeom>
          <a:blipFill dpi="0" rotWithShape="1">
            <a:blip r:embed="rId6">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a:scene3d>
            <a:camera prst="perspectiveRelaxed"/>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Tree>
    <p:extLst>
      <p:ext uri="{BB962C8B-B14F-4D97-AF65-F5344CB8AC3E}">
        <p14:creationId xmlns:p14="http://schemas.microsoft.com/office/powerpoint/2010/main" val="267008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105158" y="-2801654"/>
            <a:ext cx="15890308" cy="15890308"/>
          </a:xfrm>
          <a:custGeom>
            <a:avLst/>
            <a:gdLst/>
            <a:ahLst/>
            <a:cxnLst/>
            <a:rect l="l" t="t" r="r" b="b"/>
            <a:pathLst>
              <a:path w="15890308" h="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00964" y="-1797460"/>
            <a:ext cx="13881919" cy="13881919"/>
          </a:xfrm>
          <a:custGeom>
            <a:avLst/>
            <a:gdLst/>
            <a:ahLst/>
            <a:cxnLst/>
            <a:rect l="l" t="t" r="r" b="b"/>
            <a:pathLst>
              <a:path w="13881919" h="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91000" y="3919716"/>
            <a:ext cx="5228462" cy="1652651"/>
          </a:xfrm>
          <a:prstGeom prst="rect">
            <a:avLst/>
          </a:prstGeom>
        </p:spPr>
        <p:txBody>
          <a:bodyPr lIns="0" tIns="0" rIns="0" bIns="0" rtlCol="0" anchor="t">
            <a:spAutoFit/>
          </a:bodyPr>
          <a:lstStyle/>
          <a:p>
            <a:pPr algn="l">
              <a:lnSpc>
                <a:spcPts val="6553"/>
              </a:lnSpc>
            </a:pPr>
            <a:r>
              <a:rPr lang="en-US" sz="4680" b="1" dirty="0">
                <a:solidFill>
                  <a:srgbClr val="FDFDFD"/>
                </a:solidFill>
                <a:latin typeface="Arimo Bold"/>
                <a:ea typeface="Arimo Bold"/>
                <a:cs typeface="Arimo Bold"/>
                <a:sym typeface="Arimo Bold"/>
              </a:rPr>
              <a:t>II. </a:t>
            </a:r>
            <a:r>
              <a:rPr lang="en-US" sz="4680" b="1" dirty="0" err="1">
                <a:solidFill>
                  <a:srgbClr val="FDFDFD"/>
                </a:solidFill>
                <a:latin typeface="Arimo Bold"/>
                <a:ea typeface="Arimo Bold"/>
                <a:cs typeface="Arimo Bold"/>
                <a:sym typeface="Arimo Bold"/>
              </a:rPr>
              <a:t>Tổng</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quan</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giải</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pháp</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triển</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khai</a:t>
            </a:r>
            <a:endParaRPr lang="en-US" sz="4680" b="1" dirty="0">
              <a:solidFill>
                <a:srgbClr val="FDFDFD"/>
              </a:solidFill>
              <a:latin typeface="Arimo Bold"/>
              <a:ea typeface="Arimo Bold"/>
              <a:cs typeface="Arimo Bold"/>
              <a:sym typeface="Arimo Bold"/>
            </a:endParaRPr>
          </a:p>
        </p:txBody>
      </p:sp>
      <p:sp>
        <p:nvSpPr>
          <p:cNvPr id="5" name="TextBox 5"/>
          <p:cNvSpPr txBox="1"/>
          <p:nvPr/>
        </p:nvSpPr>
        <p:spPr>
          <a:xfrm>
            <a:off x="8198792" y="2358656"/>
            <a:ext cx="8569125" cy="1544320"/>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Ingestion</a:t>
            </a:r>
            <a:r>
              <a:rPr lang="en-US" sz="2199" spc="-41">
                <a:solidFill>
                  <a:srgbClr val="145DA0"/>
                </a:solidFill>
                <a:latin typeface="Muli"/>
                <a:ea typeface="Muli"/>
                <a:cs typeface="Muli"/>
                <a:sym typeface="Muli"/>
              </a:rPr>
              <a:t>: </a:t>
            </a:r>
          </a:p>
          <a:p>
            <a:pPr algn="just">
              <a:lnSpc>
                <a:spcPts val="3078"/>
              </a:lnSpc>
            </a:pPr>
            <a:r>
              <a:rPr lang="en-US" sz="2199" spc="-43">
                <a:solidFill>
                  <a:srgbClr val="000000"/>
                </a:solidFill>
                <a:latin typeface="Muli"/>
                <a:ea typeface="Muli"/>
                <a:cs typeface="Muli"/>
                <a:sym typeface="Muli"/>
              </a:rPr>
              <a:t>Sử dụng Mediation App để trích xuất dữ liệu theo nhiều phương thức khác nhau (Batch Ingestion, Stream Ingestion, API ingestion, File Ingestion)</a:t>
            </a:r>
          </a:p>
        </p:txBody>
      </p:sp>
      <p:sp>
        <p:nvSpPr>
          <p:cNvPr id="6" name="Freeform 6"/>
          <p:cNvSpPr/>
          <p:nvPr/>
        </p:nvSpPr>
        <p:spPr>
          <a:xfrm>
            <a:off x="5812333" y="46785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5926576" y="59778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01</a:t>
            </a:r>
          </a:p>
        </p:txBody>
      </p:sp>
      <p:sp>
        <p:nvSpPr>
          <p:cNvPr id="8" name="TextBox 8"/>
          <p:cNvSpPr txBox="1"/>
          <p:nvPr/>
        </p:nvSpPr>
        <p:spPr>
          <a:xfrm>
            <a:off x="8750801" y="4139812"/>
            <a:ext cx="8017116" cy="1934845"/>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Store (Lake Part): </a:t>
            </a:r>
          </a:p>
          <a:p>
            <a:pPr algn="just">
              <a:lnSpc>
                <a:spcPts val="3078"/>
              </a:lnSpc>
            </a:pPr>
            <a:r>
              <a:rPr lang="en-US" sz="2199" spc="-43">
                <a:solidFill>
                  <a:srgbClr val="000000"/>
                </a:solidFill>
                <a:latin typeface="Muli"/>
                <a:ea typeface="Muli"/>
                <a:cs typeface="Muli"/>
                <a:sym typeface="Muli"/>
              </a:rPr>
              <a:t>Dữ liệu từ các nguồn sau khi được tích hợp sẽ được lưu trữ trong Data Lake (Hadoop HDFS). Đây là nơi chứa dữ liệu thô từ tất cả các nguồn mà không qua xử lý lớn, giữ lại toàn bộ thông tin ban đầu</a:t>
            </a:r>
          </a:p>
        </p:txBody>
      </p:sp>
      <p:sp>
        <p:nvSpPr>
          <p:cNvPr id="9" name="TextBox 9"/>
          <p:cNvSpPr txBox="1"/>
          <p:nvPr/>
        </p:nvSpPr>
        <p:spPr>
          <a:xfrm>
            <a:off x="8451877" y="6781322"/>
            <a:ext cx="8316040" cy="1153795"/>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Processing</a:t>
            </a:r>
            <a:r>
              <a:rPr lang="en-US" sz="2199" spc="-41">
                <a:solidFill>
                  <a:srgbClr val="145DA0"/>
                </a:solidFill>
                <a:latin typeface="Muli"/>
                <a:ea typeface="Muli"/>
                <a:cs typeface="Muli"/>
                <a:sym typeface="Muli"/>
              </a:rPr>
              <a:t>: </a:t>
            </a:r>
          </a:p>
          <a:p>
            <a:pPr algn="just">
              <a:lnSpc>
                <a:spcPts val="3078"/>
              </a:lnSpc>
            </a:pPr>
            <a:r>
              <a:rPr lang="en-US" sz="2199" spc="-43">
                <a:solidFill>
                  <a:srgbClr val="191919"/>
                </a:solidFill>
                <a:latin typeface="Muli"/>
                <a:ea typeface="Muli"/>
                <a:cs typeface="Muli"/>
                <a:sym typeface="Muli"/>
              </a:rPr>
              <a:t>Hadoop Hive sẽ được sử dung để xử lý, biến đổi và chuẩn hóa dữ liệu trước khi đưa vào Data Warehouse</a:t>
            </a:r>
          </a:p>
        </p:txBody>
      </p:sp>
      <p:sp>
        <p:nvSpPr>
          <p:cNvPr id="10" name="TextBox 10"/>
          <p:cNvSpPr txBox="1"/>
          <p:nvPr/>
        </p:nvSpPr>
        <p:spPr>
          <a:xfrm>
            <a:off x="7551092" y="8445697"/>
            <a:ext cx="9216825" cy="1544320"/>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Store (Warehouse Part): </a:t>
            </a:r>
          </a:p>
          <a:p>
            <a:pPr algn="just">
              <a:lnSpc>
                <a:spcPts val="3078"/>
              </a:lnSpc>
            </a:pPr>
            <a:r>
              <a:rPr lang="en-US" sz="2199" spc="-43">
                <a:solidFill>
                  <a:srgbClr val="191919"/>
                </a:solidFill>
                <a:latin typeface="Muli"/>
                <a:ea typeface="Muli"/>
                <a:cs typeface="Muli"/>
                <a:sym typeface="Muli"/>
              </a:rPr>
              <a:t>Dữ liệu đã qua xử lý sẽ được lưu trữ trong Data Warehouse (Oracle Database). Tùy theo nhu cầu sử dụng, dữ liệu có thể được phân tách thành các Data Mart để phục vụ các mục đích báo cáo và phân tích cụ thể</a:t>
            </a:r>
          </a:p>
        </p:txBody>
      </p:sp>
      <p:sp>
        <p:nvSpPr>
          <p:cNvPr id="11" name="TextBox 11"/>
          <p:cNvSpPr txBox="1"/>
          <p:nvPr/>
        </p:nvSpPr>
        <p:spPr>
          <a:xfrm>
            <a:off x="6670037" y="7263190"/>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04</a:t>
            </a:r>
          </a:p>
        </p:txBody>
      </p:sp>
      <p:sp>
        <p:nvSpPr>
          <p:cNvPr id="12" name="Freeform 12"/>
          <p:cNvSpPr/>
          <p:nvPr/>
        </p:nvSpPr>
        <p:spPr>
          <a:xfrm>
            <a:off x="5962004" y="2834079"/>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5881509" y="7207279"/>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6233837" y="49479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5081057" y="8331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5081057" y="90627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6534172" y="2419325"/>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6648415" y="2549253"/>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02</a:t>
            </a:r>
          </a:p>
        </p:txBody>
      </p:sp>
      <p:sp>
        <p:nvSpPr>
          <p:cNvPr id="19" name="Freeform 19"/>
          <p:cNvSpPr/>
          <p:nvPr/>
        </p:nvSpPr>
        <p:spPr>
          <a:xfrm>
            <a:off x="7029030" y="4578013"/>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7143273" y="4707941"/>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03</a:t>
            </a:r>
          </a:p>
        </p:txBody>
      </p:sp>
      <p:sp>
        <p:nvSpPr>
          <p:cNvPr id="21" name="Freeform 21"/>
          <p:cNvSpPr/>
          <p:nvPr/>
        </p:nvSpPr>
        <p:spPr>
          <a:xfrm>
            <a:off x="6534172" y="673670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6648415" y="686663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04</a:t>
            </a:r>
          </a:p>
        </p:txBody>
      </p:sp>
      <p:sp>
        <p:nvSpPr>
          <p:cNvPr id="23" name="Freeform 23"/>
          <p:cNvSpPr/>
          <p:nvPr/>
        </p:nvSpPr>
        <p:spPr>
          <a:xfrm>
            <a:off x="5868549" y="869745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5982792" y="882738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05</a:t>
            </a:r>
          </a:p>
        </p:txBody>
      </p:sp>
      <p:sp>
        <p:nvSpPr>
          <p:cNvPr id="25" name="TextBox 25"/>
          <p:cNvSpPr txBox="1"/>
          <p:nvPr/>
        </p:nvSpPr>
        <p:spPr>
          <a:xfrm>
            <a:off x="7551092" y="391652"/>
            <a:ext cx="9216825" cy="1544320"/>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Sources</a:t>
            </a:r>
            <a:r>
              <a:rPr lang="en-US" sz="2199" spc="-41">
                <a:solidFill>
                  <a:srgbClr val="145DA0"/>
                </a:solidFill>
                <a:latin typeface="Muli"/>
                <a:ea typeface="Muli"/>
                <a:cs typeface="Muli"/>
                <a:sym typeface="Muli"/>
              </a:rPr>
              <a:t>: </a:t>
            </a:r>
          </a:p>
          <a:p>
            <a:pPr algn="just">
              <a:lnSpc>
                <a:spcPts val="3078"/>
              </a:lnSpc>
            </a:pPr>
            <a:r>
              <a:rPr lang="en-US" sz="2199" spc="-43">
                <a:solidFill>
                  <a:srgbClr val="000000"/>
                </a:solidFill>
                <a:latin typeface="Muli"/>
                <a:ea typeface="Muli"/>
                <a:cs typeface="Muli"/>
                <a:sym typeface="Muli"/>
              </a:rPr>
              <a:t>Dữ liệu được lưu trữ từ nhiều nguồn khác nhau như hệ thống ERP, CRM, logs hệ thống, và các cảm biến IoT. Dữ liệu có thể có cấu trúc, phi cấu trúc, hoặc bán cấu trúc</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8198792" y="2167570"/>
            <a:ext cx="8847160" cy="1544320"/>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Downstream System: </a:t>
            </a:r>
          </a:p>
          <a:p>
            <a:pPr algn="just">
              <a:lnSpc>
                <a:spcPts val="3078"/>
              </a:lnSpc>
            </a:pPr>
            <a:r>
              <a:rPr lang="en-US" sz="2199" spc="-43">
                <a:solidFill>
                  <a:srgbClr val="191919"/>
                </a:solidFill>
                <a:latin typeface="Muli"/>
                <a:ea typeface="Muli"/>
                <a:cs typeface="Muli"/>
                <a:sym typeface="Muli"/>
              </a:rPr>
              <a:t>Thay vì tập trung vào báo cáo và dashboard, dữ liệu từ Data Warehouse được sử dụng để phục vụ các hệ thống nghiệp vụ khác nhau của doanh nghiệp như Campaign System, BCCS, ...</a:t>
            </a:r>
          </a:p>
        </p:txBody>
      </p:sp>
      <p:sp>
        <p:nvSpPr>
          <p:cNvPr id="3" name="TextBox 3"/>
          <p:cNvSpPr txBox="1"/>
          <p:nvPr/>
        </p:nvSpPr>
        <p:spPr>
          <a:xfrm>
            <a:off x="8750801" y="4326258"/>
            <a:ext cx="8295151" cy="1544320"/>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Orchestration: </a:t>
            </a:r>
          </a:p>
          <a:p>
            <a:pPr algn="just">
              <a:lnSpc>
                <a:spcPts val="3078"/>
              </a:lnSpc>
            </a:pPr>
            <a:r>
              <a:rPr lang="en-US" sz="2199" spc="-43">
                <a:solidFill>
                  <a:srgbClr val="191919"/>
                </a:solidFill>
                <a:latin typeface="Muli"/>
                <a:ea typeface="Muli"/>
                <a:cs typeface="Muli"/>
                <a:sym typeface="Muli"/>
              </a:rPr>
              <a:t>Airflow chịu  trách nhiệm điều phối các task và quy trình trong toàn bộ kiến trúc, đảm bảo rằng các tiến trình từ trích xuất, xử lý, lưu trữ đến sử dụng dữ liệu diễn ra trơn tru và theo lịch trình</a:t>
            </a:r>
          </a:p>
        </p:txBody>
      </p:sp>
      <p:sp>
        <p:nvSpPr>
          <p:cNvPr id="4" name="TextBox 4"/>
          <p:cNvSpPr txBox="1"/>
          <p:nvPr/>
        </p:nvSpPr>
        <p:spPr>
          <a:xfrm>
            <a:off x="8451877" y="6676032"/>
            <a:ext cx="8594075" cy="1153795"/>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Governance: </a:t>
            </a:r>
          </a:p>
          <a:p>
            <a:pPr algn="just">
              <a:lnSpc>
                <a:spcPts val="3078"/>
              </a:lnSpc>
            </a:pPr>
            <a:r>
              <a:rPr lang="en-US" sz="2199" spc="-43">
                <a:solidFill>
                  <a:srgbClr val="191919"/>
                </a:solidFill>
                <a:latin typeface="Muli"/>
                <a:ea typeface="Muli"/>
                <a:cs typeface="Muli"/>
                <a:sym typeface="Muli"/>
              </a:rPr>
              <a:t>Đảm bảo mọi hoạt động liên quan đến dữ liệu được quản lý theo các tiêu chuẩn về chất lượng, bảo mật và tuân thủ các quy định pháp lý</a:t>
            </a:r>
          </a:p>
        </p:txBody>
      </p:sp>
      <p:sp>
        <p:nvSpPr>
          <p:cNvPr id="5" name="TextBox 5"/>
          <p:cNvSpPr txBox="1"/>
          <p:nvPr/>
        </p:nvSpPr>
        <p:spPr>
          <a:xfrm>
            <a:off x="7551092" y="8636783"/>
            <a:ext cx="9494860" cy="1153795"/>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Monitoring:</a:t>
            </a:r>
            <a:r>
              <a:rPr lang="en-US" sz="2199" spc="-41">
                <a:solidFill>
                  <a:srgbClr val="145DA0"/>
                </a:solidFill>
                <a:latin typeface="Muli"/>
                <a:ea typeface="Muli"/>
                <a:cs typeface="Muli"/>
                <a:sym typeface="Muli"/>
              </a:rPr>
              <a:t> </a:t>
            </a:r>
          </a:p>
          <a:p>
            <a:pPr algn="just">
              <a:lnSpc>
                <a:spcPts val="3078"/>
              </a:lnSpc>
            </a:pPr>
            <a:r>
              <a:rPr lang="en-US" sz="2199" spc="-43">
                <a:solidFill>
                  <a:srgbClr val="191919"/>
                </a:solidFill>
                <a:latin typeface="Muli"/>
                <a:ea typeface="Muli"/>
                <a:cs typeface="Muli"/>
                <a:sym typeface="Muli"/>
              </a:rPr>
              <a:t>Prometheus và Grafana chịu trách nhiệm theo dõi và ghi nhận toàn bộ hoạt động của hệ thống, từ hiệu suất xử lý đến việc giám sát các vấn đề kỹ thuật</a:t>
            </a:r>
          </a:p>
        </p:txBody>
      </p:sp>
      <p:sp>
        <p:nvSpPr>
          <p:cNvPr id="6" name="TextBox 6"/>
          <p:cNvSpPr txBox="1"/>
          <p:nvPr/>
        </p:nvSpPr>
        <p:spPr>
          <a:xfrm>
            <a:off x="7551092" y="407183"/>
            <a:ext cx="9494860" cy="1153795"/>
          </a:xfrm>
          <a:prstGeom prst="rect">
            <a:avLst/>
          </a:prstGeom>
        </p:spPr>
        <p:txBody>
          <a:bodyPr lIns="0" tIns="0" rIns="0" bIns="0" rtlCol="0" anchor="t">
            <a:spAutoFit/>
          </a:bodyPr>
          <a:lstStyle/>
          <a:p>
            <a:pPr algn="just">
              <a:lnSpc>
                <a:spcPts val="3078"/>
              </a:lnSpc>
            </a:pPr>
            <a:r>
              <a:rPr lang="en-US" sz="2199" b="1" spc="-41">
                <a:solidFill>
                  <a:srgbClr val="145DA0"/>
                </a:solidFill>
                <a:latin typeface="Muli Bold"/>
                <a:ea typeface="Muli Bold"/>
                <a:cs typeface="Muli Bold"/>
                <a:sym typeface="Muli Bold"/>
              </a:rPr>
              <a:t>Data Visualization: </a:t>
            </a:r>
          </a:p>
          <a:p>
            <a:pPr algn="just">
              <a:lnSpc>
                <a:spcPts val="3078"/>
              </a:lnSpc>
            </a:pPr>
            <a:r>
              <a:rPr lang="en-US" sz="2199" spc="-43">
                <a:solidFill>
                  <a:srgbClr val="000000"/>
                </a:solidFill>
                <a:latin typeface="Muli"/>
                <a:ea typeface="Muli"/>
                <a:cs typeface="Muli"/>
                <a:sym typeface="Muli"/>
              </a:rPr>
              <a:t>Dữ liệu được lưu trữ trong Data Warehouse sẽ được sử dụng để tạo ra các báo cáo, dashboard nhằm phục vụ cho việc phân tích và hỗ trợ ra quyết định</a:t>
            </a:r>
          </a:p>
        </p:txBody>
      </p:sp>
      <p:sp>
        <p:nvSpPr>
          <p:cNvPr id="7" name="Freeform 7"/>
          <p:cNvSpPr/>
          <p:nvPr/>
        </p:nvSpPr>
        <p:spPr>
          <a:xfrm>
            <a:off x="-9105158" y="-2801654"/>
            <a:ext cx="15890308" cy="15890308"/>
          </a:xfrm>
          <a:custGeom>
            <a:avLst/>
            <a:gdLst/>
            <a:ahLst/>
            <a:cxnLst/>
            <a:rect l="l" t="t" r="r" b="b"/>
            <a:pathLst>
              <a:path w="15890308" h="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8100964" y="-1797460"/>
            <a:ext cx="13881919" cy="13881919"/>
          </a:xfrm>
          <a:custGeom>
            <a:avLst/>
            <a:gdLst/>
            <a:ahLst/>
            <a:cxnLst/>
            <a:rect l="l" t="t" r="r" b="b"/>
            <a:pathLst>
              <a:path w="13881919" h="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234959" y="4170675"/>
            <a:ext cx="5228462" cy="1617815"/>
          </a:xfrm>
          <a:prstGeom prst="rect">
            <a:avLst/>
          </a:prstGeom>
        </p:spPr>
        <p:txBody>
          <a:bodyPr lIns="0" tIns="0" rIns="0" bIns="0" rtlCol="0" anchor="t">
            <a:spAutoFit/>
          </a:bodyPr>
          <a:lstStyle/>
          <a:p>
            <a:pPr algn="l">
              <a:lnSpc>
                <a:spcPts val="6553"/>
              </a:lnSpc>
            </a:pPr>
            <a:r>
              <a:rPr lang="en-US" sz="4680" b="1" dirty="0">
                <a:solidFill>
                  <a:srgbClr val="FDFDFD"/>
                </a:solidFill>
                <a:latin typeface="Arimo Bold"/>
                <a:ea typeface="Arimo Bold"/>
                <a:cs typeface="Arimo Bold"/>
                <a:sym typeface="Arimo Bold"/>
              </a:rPr>
              <a:t>II. </a:t>
            </a:r>
            <a:r>
              <a:rPr lang="en-US" sz="4680" b="1" dirty="0" err="1">
                <a:solidFill>
                  <a:srgbClr val="FDFDFD"/>
                </a:solidFill>
                <a:latin typeface="Arimo Bold"/>
                <a:ea typeface="Arimo Bold"/>
                <a:cs typeface="Arimo Bold"/>
                <a:sym typeface="Arimo Bold"/>
              </a:rPr>
              <a:t>Tổng</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quan</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giải</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pháp</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triển</a:t>
            </a:r>
            <a:r>
              <a:rPr lang="en-US" sz="4680" b="1" dirty="0">
                <a:solidFill>
                  <a:srgbClr val="FDFDFD"/>
                </a:solidFill>
                <a:latin typeface="Arimo Bold"/>
                <a:ea typeface="Arimo Bold"/>
                <a:cs typeface="Arimo Bold"/>
                <a:sym typeface="Arimo Bold"/>
              </a:rPr>
              <a:t> </a:t>
            </a:r>
            <a:r>
              <a:rPr lang="en-US" sz="4680" b="1" dirty="0" err="1">
                <a:solidFill>
                  <a:srgbClr val="FDFDFD"/>
                </a:solidFill>
                <a:latin typeface="Arimo Bold"/>
                <a:ea typeface="Arimo Bold"/>
                <a:cs typeface="Arimo Bold"/>
                <a:sym typeface="Arimo Bold"/>
              </a:rPr>
              <a:t>khai</a:t>
            </a:r>
            <a:endParaRPr lang="en-US" sz="4680" b="1" dirty="0">
              <a:solidFill>
                <a:srgbClr val="FDFDFD"/>
              </a:solidFill>
              <a:latin typeface="Arimo Bold"/>
              <a:ea typeface="Arimo Bold"/>
              <a:cs typeface="Arimo Bold"/>
              <a:sym typeface="Arimo Bold"/>
            </a:endParaRPr>
          </a:p>
        </p:txBody>
      </p:sp>
      <p:sp>
        <p:nvSpPr>
          <p:cNvPr id="10" name="Freeform 10"/>
          <p:cNvSpPr/>
          <p:nvPr/>
        </p:nvSpPr>
        <p:spPr>
          <a:xfrm>
            <a:off x="5812333" y="46785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5926576" y="59778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06</a:t>
            </a:r>
          </a:p>
        </p:txBody>
      </p:sp>
      <p:sp>
        <p:nvSpPr>
          <p:cNvPr id="12" name="TextBox 12"/>
          <p:cNvSpPr txBox="1"/>
          <p:nvPr/>
        </p:nvSpPr>
        <p:spPr>
          <a:xfrm>
            <a:off x="6670037" y="7263190"/>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04</a:t>
            </a:r>
          </a:p>
        </p:txBody>
      </p:sp>
      <p:sp>
        <p:nvSpPr>
          <p:cNvPr id="13" name="Freeform 13"/>
          <p:cNvSpPr/>
          <p:nvPr/>
        </p:nvSpPr>
        <p:spPr>
          <a:xfrm>
            <a:off x="5962004" y="2834079"/>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5881509" y="7207279"/>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6233837" y="49479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5081057" y="8331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5081057" y="9062740"/>
            <a:ext cx="391120" cy="391120"/>
          </a:xfrm>
          <a:custGeom>
            <a:avLst/>
            <a:gdLst/>
            <a:ahLst/>
            <a:cxnLst/>
            <a:rect l="l" t="t" r="r" b="b"/>
            <a:pathLst>
              <a:path w="391120" h="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6534172" y="2419325"/>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6648415" y="2549253"/>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07</a:t>
            </a:r>
          </a:p>
        </p:txBody>
      </p:sp>
      <p:sp>
        <p:nvSpPr>
          <p:cNvPr id="20" name="Freeform 20"/>
          <p:cNvSpPr/>
          <p:nvPr/>
        </p:nvSpPr>
        <p:spPr>
          <a:xfrm>
            <a:off x="6534172" y="673670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21"/>
          <p:cNvSpPr txBox="1"/>
          <p:nvPr/>
        </p:nvSpPr>
        <p:spPr>
          <a:xfrm>
            <a:off x="6648415" y="686663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09</a:t>
            </a:r>
          </a:p>
        </p:txBody>
      </p:sp>
      <p:sp>
        <p:nvSpPr>
          <p:cNvPr id="22" name="Freeform 22"/>
          <p:cNvSpPr/>
          <p:nvPr/>
        </p:nvSpPr>
        <p:spPr>
          <a:xfrm>
            <a:off x="5868549" y="8697452"/>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5982792" y="8827380"/>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10</a:t>
            </a:r>
          </a:p>
        </p:txBody>
      </p:sp>
      <p:sp>
        <p:nvSpPr>
          <p:cNvPr id="24" name="Freeform 24"/>
          <p:cNvSpPr/>
          <p:nvPr/>
        </p:nvSpPr>
        <p:spPr>
          <a:xfrm>
            <a:off x="7029030" y="4578013"/>
            <a:ext cx="1121695" cy="1121695"/>
          </a:xfrm>
          <a:custGeom>
            <a:avLst/>
            <a:gdLst/>
            <a:ahLst/>
            <a:cxnLst/>
            <a:rect l="l" t="t" r="r" b="b"/>
            <a:pathLst>
              <a:path w="1121695" h="1121695">
                <a:moveTo>
                  <a:pt x="0" y="0"/>
                </a:moveTo>
                <a:lnTo>
                  <a:pt x="1121695" y="0"/>
                </a:lnTo>
                <a:lnTo>
                  <a:pt x="1121695" y="1121695"/>
                </a:lnTo>
                <a:lnTo>
                  <a:pt x="0" y="1121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TextBox 25"/>
          <p:cNvSpPr txBox="1"/>
          <p:nvPr/>
        </p:nvSpPr>
        <p:spPr>
          <a:xfrm>
            <a:off x="7143273" y="4707941"/>
            <a:ext cx="893210" cy="716581"/>
          </a:xfrm>
          <a:prstGeom prst="rect">
            <a:avLst/>
          </a:prstGeom>
        </p:spPr>
        <p:txBody>
          <a:bodyPr lIns="0" tIns="0" rIns="0" bIns="0" rtlCol="0" anchor="t">
            <a:spAutoFit/>
          </a:bodyPr>
          <a:lstStyle/>
          <a:p>
            <a:pPr algn="ctr">
              <a:lnSpc>
                <a:spcPts val="5273"/>
              </a:lnSpc>
            </a:pPr>
            <a:r>
              <a:rPr lang="en-US" sz="3767" b="1">
                <a:solidFill>
                  <a:srgbClr val="FDFDFD"/>
                </a:solidFill>
                <a:latin typeface="Arimo Bold"/>
                <a:ea typeface="Arimo Bold"/>
                <a:cs typeface="Arimo Bold"/>
                <a:sym typeface="Arimo Bold"/>
              </a:rPr>
              <a:t>08</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4365</TotalTime>
  <Words>4261</Words>
  <Application>Microsoft Office PowerPoint</Application>
  <PresentationFormat>Custom</PresentationFormat>
  <Paragraphs>345</Paragraphs>
  <Slides>37</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37</vt:i4>
      </vt:variant>
    </vt:vector>
  </HeadingPairs>
  <TitlesOfParts>
    <vt:vector size="59" baseType="lpstr">
      <vt:lpstr>Open Sans</vt:lpstr>
      <vt:lpstr>Almarai Bold</vt:lpstr>
      <vt:lpstr>Poppins Bold</vt:lpstr>
      <vt:lpstr>Times New Roman</vt:lpstr>
      <vt:lpstr>Arimo Bold</vt:lpstr>
      <vt:lpstr>Aileron</vt:lpstr>
      <vt:lpstr>Arial Bold</vt:lpstr>
      <vt:lpstr>Poppins Semi-Bold</vt:lpstr>
      <vt:lpstr>Open Sans Bold</vt:lpstr>
      <vt:lpstr>Inter Bold</vt:lpstr>
      <vt:lpstr>Muli Bold</vt:lpstr>
      <vt:lpstr>Poppins</vt:lpstr>
      <vt:lpstr>League Spartan</vt:lpstr>
      <vt:lpstr>Helvetica Bold</vt:lpstr>
      <vt:lpstr>Arimo</vt:lpstr>
      <vt:lpstr>Calibri</vt:lpstr>
      <vt:lpstr>Arial</vt:lpstr>
      <vt:lpstr>Montserrat Bold</vt:lpstr>
      <vt:lpstr>Inter</vt:lpstr>
      <vt:lpstr>Aileron Bold</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UNITEL_FETEK_ReportingSystem_2024.pptx</dc:title>
  <cp:lastModifiedBy>do huu thai</cp:lastModifiedBy>
  <cp:revision>16</cp:revision>
  <dcterms:created xsi:type="dcterms:W3CDTF">2006-08-16T00:00:00Z</dcterms:created>
  <dcterms:modified xsi:type="dcterms:W3CDTF">2025-03-23T15:45:25Z</dcterms:modified>
  <dc:identifier>DAGST3jR7HE</dc:identifier>
</cp:coreProperties>
</file>